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7" r:id="rId2"/>
    <p:sldId id="256" r:id="rId3"/>
    <p:sldId id="257" r:id="rId4"/>
    <p:sldId id="258" r:id="rId5"/>
    <p:sldId id="269" r:id="rId6"/>
    <p:sldId id="259" r:id="rId7"/>
    <p:sldId id="260" r:id="rId8"/>
    <p:sldId id="262" r:id="rId9"/>
    <p:sldId id="263" r:id="rId10"/>
    <p:sldId id="264" r:id="rId11"/>
    <p:sldId id="265"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2" d="100"/>
          <a:sy n="102" d="100"/>
        </p:scale>
        <p:origin x="16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126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
            <a:extLst>
              <a:ext uri="{FF2B5EF4-FFF2-40B4-BE49-F238E27FC236}">
                <a16:creationId xmlns:a16="http://schemas.microsoft.com/office/drawing/2014/main" id="{C0883B0A-BC93-56BB-3E72-196893BAC169}"/>
              </a:ext>
            </a:extLst>
          </p:cNvPr>
          <p:cNvSpPr/>
          <p:nvPr/>
        </p:nvSpPr>
        <p:spPr>
          <a:xfrm>
            <a:off x="0" y="-7320"/>
            <a:ext cx="14630400" cy="8229600"/>
          </a:xfrm>
          <a:prstGeom prst="rect">
            <a:avLst/>
          </a:prstGeom>
          <a:solidFill>
            <a:srgbClr val="282C32"/>
          </a:solidFill>
          <a:ln/>
        </p:spPr>
        <p:txBody>
          <a:bodyPr/>
          <a:lstStyle/>
          <a:p>
            <a:endParaRPr lang="en-MY" dirty="0"/>
          </a:p>
        </p:txBody>
      </p:sp>
      <p:sp>
        <p:nvSpPr>
          <p:cNvPr id="3" name="TextBox 2">
            <a:extLst>
              <a:ext uri="{FF2B5EF4-FFF2-40B4-BE49-F238E27FC236}">
                <a16:creationId xmlns:a16="http://schemas.microsoft.com/office/drawing/2014/main" id="{E6BE0E2D-3BD5-BEF6-AF71-2BD768CD6321}"/>
              </a:ext>
            </a:extLst>
          </p:cNvPr>
          <p:cNvSpPr txBox="1"/>
          <p:nvPr/>
        </p:nvSpPr>
        <p:spPr>
          <a:xfrm>
            <a:off x="1860562" y="2647420"/>
            <a:ext cx="6419654" cy="1035412"/>
          </a:xfrm>
          <a:prstGeom prst="rect">
            <a:avLst/>
          </a:prstGeom>
          <a:noFill/>
        </p:spPr>
        <p:txBody>
          <a:bodyPr wrap="square">
            <a:spAutoFit/>
          </a:bodyPr>
          <a:lstStyle/>
          <a:p>
            <a:pPr marL="0" marR="0" lvl="0" indent="0" algn="l" defTabSz="914400" rtl="0" eaLnBrk="1" fontAlgn="auto" latinLnBrk="0" hangingPunct="1">
              <a:lnSpc>
                <a:spcPts val="7818"/>
              </a:lnSpc>
              <a:spcBef>
                <a:spcPts val="0"/>
              </a:spcBef>
              <a:spcAft>
                <a:spcPts val="0"/>
              </a:spcAft>
              <a:buClrTx/>
              <a:buSzTx/>
              <a:buFontTx/>
              <a:buNone/>
              <a:tabLst/>
              <a:defRPr/>
            </a:pPr>
            <a:r>
              <a:rPr lang="en-US" sz="6000" b="1" dirty="0">
                <a:solidFill>
                  <a:srgbClr val="60A9FF"/>
                </a:solidFill>
                <a:latin typeface="Barlow" pitchFamily="34" charset="0"/>
                <a:ea typeface="Barlow" pitchFamily="34" charset="-122"/>
                <a:cs typeface="Barlow" pitchFamily="34" charset="-120"/>
              </a:rPr>
              <a:t>Summit Feature </a:t>
            </a:r>
            <a:endPar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04C22DF9-F296-6428-7D0A-0C2BD04C6524}"/>
              </a:ext>
            </a:extLst>
          </p:cNvPr>
          <p:cNvGraphicFramePr>
            <a:graphicFrameLocks noGrp="1"/>
          </p:cNvGraphicFramePr>
          <p:nvPr>
            <p:extLst>
              <p:ext uri="{D42A27DB-BD31-4B8C-83A1-F6EECF244321}">
                <p14:modId xmlns:p14="http://schemas.microsoft.com/office/powerpoint/2010/main" val="558623286"/>
              </p:ext>
            </p:extLst>
          </p:nvPr>
        </p:nvGraphicFramePr>
        <p:xfrm>
          <a:off x="471341" y="5302159"/>
          <a:ext cx="8283698" cy="2316480"/>
        </p:xfrm>
        <a:graphic>
          <a:graphicData uri="http://schemas.openxmlformats.org/drawingml/2006/table">
            <a:tbl>
              <a:tblPr firstRow="1" bandRow="1">
                <a:tableStyleId>{2D5ABB26-0587-4C30-8999-92F81FD0307C}</a:tableStyleId>
              </a:tblPr>
              <a:tblGrid>
                <a:gridCol w="4166647">
                  <a:extLst>
                    <a:ext uri="{9D8B030D-6E8A-4147-A177-3AD203B41FA5}">
                      <a16:colId xmlns:a16="http://schemas.microsoft.com/office/drawing/2014/main" val="809403646"/>
                    </a:ext>
                  </a:extLst>
                </a:gridCol>
                <a:gridCol w="4117051">
                  <a:extLst>
                    <a:ext uri="{9D8B030D-6E8A-4147-A177-3AD203B41FA5}">
                      <a16:colId xmlns:a16="http://schemas.microsoft.com/office/drawing/2014/main" val="391908963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60A9FF"/>
                          </a:solidFill>
                          <a:latin typeface="Barlow" pitchFamily="34" charset="0"/>
                          <a:ea typeface="Barlow" pitchFamily="34" charset="-122"/>
                          <a:cs typeface="Barlow" pitchFamily="34" charset="-120"/>
                        </a:rPr>
                        <a:t>Presented By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60A9FF"/>
                          </a:solidFill>
                          <a:latin typeface="Barlow" pitchFamily="34" charset="0"/>
                          <a:ea typeface="Barlow" pitchFamily="34" charset="-122"/>
                          <a:cs typeface="Barlow" pitchFamily="34" charset="-120"/>
                        </a:rPr>
                        <a:t>The Mahsa Innovators</a:t>
                      </a:r>
                    </a:p>
                    <a:p>
                      <a:endParaRPr lang="en-MY" sz="2800" dirty="0"/>
                    </a:p>
                  </a:txBody>
                  <a:tcPr/>
                </a:tc>
                <a:tc>
                  <a:txBody>
                    <a:bodyPr/>
                    <a:lstStyle/>
                    <a:p>
                      <a:endParaRPr lang="en-MY" sz="2800" dirty="0"/>
                    </a:p>
                  </a:txBody>
                  <a:tcPr/>
                </a:tc>
                <a:extLst>
                  <a:ext uri="{0D108BD9-81ED-4DB2-BD59-A6C34878D82A}">
                    <a16:rowId xmlns:a16="http://schemas.microsoft.com/office/drawing/2014/main" val="19795340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0A9FF"/>
                          </a:solidFill>
                          <a:effectLst/>
                          <a:uLnTx/>
                          <a:uFillTx/>
                          <a:latin typeface="Barlow" pitchFamily="34" charset="0"/>
                          <a:ea typeface="Barlow" pitchFamily="34" charset="-122"/>
                          <a:cs typeface="Barlow" pitchFamily="34" charset="-120"/>
                        </a:rPr>
                        <a:t>Poon Yong Hao</a:t>
                      </a:r>
                    </a:p>
                    <a:p>
                      <a:endParaRPr lang="en-MY"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0A9FF"/>
                          </a:solidFill>
                          <a:effectLst/>
                          <a:uLnTx/>
                          <a:uFillTx/>
                          <a:latin typeface="Barlow" pitchFamily="34" charset="0"/>
                          <a:ea typeface="Barlow" pitchFamily="34" charset="-122"/>
                          <a:cs typeface="Barlow" pitchFamily="34" charset="-120"/>
                        </a:rPr>
                        <a:t>Ummu</a:t>
                      </a:r>
                    </a:p>
                    <a:p>
                      <a:endParaRPr lang="en-MY" sz="2800" dirty="0"/>
                    </a:p>
                  </a:txBody>
                  <a:tcPr/>
                </a:tc>
                <a:extLst>
                  <a:ext uri="{0D108BD9-81ED-4DB2-BD59-A6C34878D82A}">
                    <a16:rowId xmlns:a16="http://schemas.microsoft.com/office/drawing/2014/main" val="734130738"/>
                  </a:ext>
                </a:extLst>
              </a:tr>
            </a:tbl>
          </a:graphicData>
        </a:graphic>
      </p:graphicFrame>
      <p:pic>
        <p:nvPicPr>
          <p:cNvPr id="8" name="Picture 7">
            <a:extLst>
              <a:ext uri="{FF2B5EF4-FFF2-40B4-BE49-F238E27FC236}">
                <a16:creationId xmlns:a16="http://schemas.microsoft.com/office/drawing/2014/main" id="{467FB311-8DE9-EDED-E60F-11B2EB17902F}"/>
              </a:ext>
            </a:extLst>
          </p:cNvPr>
          <p:cNvPicPr>
            <a:picLocks noChangeAspect="1"/>
          </p:cNvPicPr>
          <p:nvPr/>
        </p:nvPicPr>
        <p:blipFill>
          <a:blip r:embed="rId2"/>
          <a:stretch>
            <a:fillRect/>
          </a:stretch>
        </p:blipFill>
        <p:spPr>
          <a:xfrm>
            <a:off x="9143999" y="-7320"/>
            <a:ext cx="5486401" cy="8229600"/>
          </a:xfrm>
          <a:prstGeom prst="rect">
            <a:avLst/>
          </a:prstGeom>
        </p:spPr>
      </p:pic>
      <p:pic>
        <p:nvPicPr>
          <p:cNvPr id="9" name="Picture 8">
            <a:extLst>
              <a:ext uri="{FF2B5EF4-FFF2-40B4-BE49-F238E27FC236}">
                <a16:creationId xmlns:a16="http://schemas.microsoft.com/office/drawing/2014/main" id="{08E2DB2D-2D47-9CA8-AEED-703D29834B0D}"/>
              </a:ext>
            </a:extLst>
          </p:cNvPr>
          <p:cNvPicPr>
            <a:picLocks noChangeAspect="1"/>
          </p:cNvPicPr>
          <p:nvPr/>
        </p:nvPicPr>
        <p:blipFill>
          <a:blip r:embed="rId3"/>
          <a:stretch>
            <a:fillRect/>
          </a:stretch>
        </p:blipFill>
        <p:spPr>
          <a:xfrm>
            <a:off x="9748726" y="2129714"/>
            <a:ext cx="4276946" cy="4276946"/>
          </a:xfrm>
          <a:prstGeom prst="rect">
            <a:avLst/>
          </a:prstGeom>
        </p:spPr>
      </p:pic>
    </p:spTree>
    <p:extLst>
      <p:ext uri="{BB962C8B-B14F-4D97-AF65-F5344CB8AC3E}">
        <p14:creationId xmlns:p14="http://schemas.microsoft.com/office/powerpoint/2010/main" val="74160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3F89A4-E108-07A9-B0C8-01E5FB9E6643}"/>
              </a:ext>
            </a:extLst>
          </p:cNvPr>
          <p:cNvPicPr>
            <a:picLocks noChangeAspect="1"/>
          </p:cNvPicPr>
          <p:nvPr/>
        </p:nvPicPr>
        <p:blipFill>
          <a:blip r:embed="rId2"/>
          <a:stretch>
            <a:fillRect/>
          </a:stretch>
        </p:blipFill>
        <p:spPr>
          <a:xfrm>
            <a:off x="0" y="0"/>
            <a:ext cx="14630400" cy="82296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E95BBB67-4E20-757E-FB56-7C407F1BBED0}"/>
              </a:ext>
            </a:extLst>
          </p:cNvPr>
          <p:cNvPicPr>
            <a:picLocks noChangeAspect="1"/>
          </p:cNvPicPr>
          <p:nvPr/>
        </p:nvPicPr>
        <p:blipFill>
          <a:blip r:embed="rId3"/>
          <a:stretch>
            <a:fillRect/>
          </a:stretch>
        </p:blipFill>
        <p:spPr>
          <a:xfrm>
            <a:off x="3663465" y="1979433"/>
            <a:ext cx="2284285" cy="4450080"/>
          </a:xfrm>
          <a:prstGeom prst="rect">
            <a:avLst/>
          </a:prstGeom>
        </p:spPr>
      </p:pic>
      <p:pic>
        <p:nvPicPr>
          <p:cNvPr id="6" name="Picture 5" descr="A screenshot of a login screen&#10;&#10;Description automatically generated">
            <a:extLst>
              <a:ext uri="{FF2B5EF4-FFF2-40B4-BE49-F238E27FC236}">
                <a16:creationId xmlns:a16="http://schemas.microsoft.com/office/drawing/2014/main" id="{AF470533-A4EB-E584-04B2-C50B8FE0F820}"/>
              </a:ext>
            </a:extLst>
          </p:cNvPr>
          <p:cNvPicPr>
            <a:picLocks noChangeAspect="1"/>
          </p:cNvPicPr>
          <p:nvPr/>
        </p:nvPicPr>
        <p:blipFill>
          <a:blip r:embed="rId4"/>
          <a:stretch>
            <a:fillRect/>
          </a:stretch>
        </p:blipFill>
        <p:spPr>
          <a:xfrm>
            <a:off x="6447351" y="2017533"/>
            <a:ext cx="2220374" cy="441198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F726970A-F41A-E51C-9B31-6C93C3EC6654}"/>
              </a:ext>
            </a:extLst>
          </p:cNvPr>
          <p:cNvPicPr>
            <a:picLocks noChangeAspect="1"/>
          </p:cNvPicPr>
          <p:nvPr/>
        </p:nvPicPr>
        <p:blipFill>
          <a:blip r:embed="rId5"/>
          <a:stretch>
            <a:fillRect/>
          </a:stretch>
        </p:blipFill>
        <p:spPr>
          <a:xfrm>
            <a:off x="1074655" y="2017533"/>
            <a:ext cx="2264727" cy="4411980"/>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0D0E20F6-871B-1081-9F91-D40034AC3D92}"/>
              </a:ext>
            </a:extLst>
          </p:cNvPr>
          <p:cNvPicPr>
            <a:picLocks noChangeAspect="1"/>
          </p:cNvPicPr>
          <p:nvPr/>
        </p:nvPicPr>
        <p:blipFill>
          <a:blip r:embed="rId6"/>
          <a:stretch>
            <a:fillRect/>
          </a:stretch>
        </p:blipFill>
        <p:spPr>
          <a:xfrm>
            <a:off x="9122107" y="2017533"/>
            <a:ext cx="2005939" cy="4341357"/>
          </a:xfrm>
          <a:prstGeom prst="rect">
            <a:avLst/>
          </a:prstGeom>
        </p:spPr>
      </p:pic>
      <p:pic>
        <p:nvPicPr>
          <p:cNvPr id="12" name="Picture 11" descr="A collage of a product&#10;&#10;Description automatically generated">
            <a:extLst>
              <a:ext uri="{FF2B5EF4-FFF2-40B4-BE49-F238E27FC236}">
                <a16:creationId xmlns:a16="http://schemas.microsoft.com/office/drawing/2014/main" id="{7F515411-4144-002D-3C12-55F7B501D150}"/>
              </a:ext>
            </a:extLst>
          </p:cNvPr>
          <p:cNvPicPr>
            <a:picLocks noChangeAspect="1"/>
          </p:cNvPicPr>
          <p:nvPr/>
        </p:nvPicPr>
        <p:blipFill>
          <a:blip r:embed="rId7"/>
          <a:stretch>
            <a:fillRect/>
          </a:stretch>
        </p:blipFill>
        <p:spPr>
          <a:xfrm>
            <a:off x="11451611" y="2017532"/>
            <a:ext cx="2104134" cy="4341357"/>
          </a:xfrm>
          <a:prstGeom prst="rect">
            <a:avLst/>
          </a:prstGeom>
        </p:spPr>
      </p:pic>
      <p:sp>
        <p:nvSpPr>
          <p:cNvPr id="13" name="TextBox 12">
            <a:extLst>
              <a:ext uri="{FF2B5EF4-FFF2-40B4-BE49-F238E27FC236}">
                <a16:creationId xmlns:a16="http://schemas.microsoft.com/office/drawing/2014/main" id="{3EF92ACD-EBF2-615E-9798-32A5A5B7320F}"/>
              </a:ext>
            </a:extLst>
          </p:cNvPr>
          <p:cNvSpPr txBox="1"/>
          <p:nvPr/>
        </p:nvSpPr>
        <p:spPr>
          <a:xfrm>
            <a:off x="4149748" y="772998"/>
            <a:ext cx="6815579" cy="769441"/>
          </a:xfrm>
          <a:prstGeom prst="rect">
            <a:avLst/>
          </a:prstGeom>
          <a:noFill/>
        </p:spPr>
        <p:txBody>
          <a:bodyPr wrap="square" rtlCol="0">
            <a:spAutoFit/>
          </a:bodyPr>
          <a:lstStyle/>
          <a:p>
            <a:r>
              <a:rPr lang="en-MY" sz="4400" dirty="0">
                <a:solidFill>
                  <a:schemeClr val="bg1"/>
                </a:solidFill>
              </a:rPr>
              <a:t>Prototype Introduction</a:t>
            </a:r>
          </a:p>
        </p:txBody>
      </p:sp>
    </p:spTree>
    <p:extLst>
      <p:ext uri="{BB962C8B-B14F-4D97-AF65-F5344CB8AC3E}">
        <p14:creationId xmlns:p14="http://schemas.microsoft.com/office/powerpoint/2010/main" val="2411969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4AF81C-CAD6-5B05-EC34-13334BD3339B}"/>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ABDA2A5B-84C8-1CA0-1E3B-B91EDBF5CF4F}"/>
              </a:ext>
            </a:extLst>
          </p:cNvPr>
          <p:cNvSpPr txBox="1"/>
          <p:nvPr/>
        </p:nvSpPr>
        <p:spPr>
          <a:xfrm>
            <a:off x="758857" y="3930347"/>
            <a:ext cx="4694663" cy="646331"/>
          </a:xfrm>
          <a:prstGeom prst="rect">
            <a:avLst/>
          </a:prstGeom>
          <a:noFill/>
        </p:spPr>
        <p:txBody>
          <a:bodyPr wrap="square" rtlCol="0">
            <a:spAutoFit/>
          </a:bodyPr>
          <a:lstStyle/>
          <a:p>
            <a:r>
              <a:rPr lang="en-US" sz="3600" b="1" dirty="0">
                <a:solidFill>
                  <a:srgbClr val="60A9FF"/>
                </a:solidFill>
                <a:latin typeface="Barlow" pitchFamily="34" charset="0"/>
                <a:ea typeface="Barlow" pitchFamily="34" charset="-122"/>
                <a:cs typeface="Barlow" pitchFamily="34" charset="-120"/>
              </a:rPr>
              <a:t>Conclusion</a:t>
            </a:r>
            <a:endParaRPr lang="en-MY" sz="3600" dirty="0"/>
          </a:p>
        </p:txBody>
      </p:sp>
      <p:sp>
        <p:nvSpPr>
          <p:cNvPr id="5" name="TextBox 4">
            <a:extLst>
              <a:ext uri="{FF2B5EF4-FFF2-40B4-BE49-F238E27FC236}">
                <a16:creationId xmlns:a16="http://schemas.microsoft.com/office/drawing/2014/main" id="{A1E492D1-DC3A-F9CA-DB30-2CCB3823D486}"/>
              </a:ext>
            </a:extLst>
          </p:cNvPr>
          <p:cNvSpPr txBox="1"/>
          <p:nvPr/>
        </p:nvSpPr>
        <p:spPr>
          <a:xfrm>
            <a:off x="758857" y="4935260"/>
            <a:ext cx="8441703" cy="2246769"/>
          </a:xfrm>
          <a:prstGeom prst="rect">
            <a:avLst/>
          </a:prstGeom>
          <a:noFill/>
        </p:spPr>
        <p:txBody>
          <a:bodyPr wrap="square">
            <a:spAutoFit/>
          </a:bodyPr>
          <a:lstStyle/>
          <a:p>
            <a:r>
              <a:rPr lang="en-US" sz="2000" b="1" dirty="0">
                <a:solidFill>
                  <a:srgbClr val="60A9FF"/>
                </a:solidFill>
                <a:latin typeface="Barlow" pitchFamily="34" charset="0"/>
                <a:ea typeface="Barlow" pitchFamily="34" charset="-122"/>
                <a:cs typeface="Barlow" pitchFamily="34" charset="-120"/>
              </a:rPr>
              <a:t>Summit Features Sdn Bhd appears to be a well-established Malaysian company in the biomechanics and human performance field. While their website lacks specific details on client experiences and projects, they claim to be a leading provider of motion capture technology and related services. If you're interested in learning more about their expertise and achievements, consider reaching out to them directly or exploring resources from Vicon, a company whose systems they distribute. </a:t>
            </a:r>
            <a:endParaRPr lang="en-MY" sz="2000" dirty="0"/>
          </a:p>
        </p:txBody>
      </p:sp>
      <p:pic>
        <p:nvPicPr>
          <p:cNvPr id="6" name="Picture 5">
            <a:extLst>
              <a:ext uri="{FF2B5EF4-FFF2-40B4-BE49-F238E27FC236}">
                <a16:creationId xmlns:a16="http://schemas.microsoft.com/office/drawing/2014/main" id="{D0ECBD71-B2A9-81BC-C992-0FA2D503B1EF}"/>
              </a:ext>
            </a:extLst>
          </p:cNvPr>
          <p:cNvPicPr>
            <a:picLocks noChangeAspect="1"/>
          </p:cNvPicPr>
          <p:nvPr/>
        </p:nvPicPr>
        <p:blipFill>
          <a:blip r:embed="rId3"/>
          <a:stretch>
            <a:fillRect/>
          </a:stretch>
        </p:blipFill>
        <p:spPr>
          <a:xfrm>
            <a:off x="6936829" y="0"/>
            <a:ext cx="7680296" cy="4218097"/>
          </a:xfrm>
          <a:prstGeom prst="rect">
            <a:avLst/>
          </a:prstGeom>
        </p:spPr>
      </p:pic>
    </p:spTree>
    <p:extLst>
      <p:ext uri="{BB962C8B-B14F-4D97-AF65-F5344CB8AC3E}">
        <p14:creationId xmlns:p14="http://schemas.microsoft.com/office/powerpoint/2010/main" val="398944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AA85D0-CF06-5E34-EC22-0F8BEABB12B4}"/>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86B288BB-8343-9A3D-7ED5-F9A64600D6B6}"/>
              </a:ext>
            </a:extLst>
          </p:cNvPr>
          <p:cNvSpPr txBox="1"/>
          <p:nvPr/>
        </p:nvSpPr>
        <p:spPr>
          <a:xfrm>
            <a:off x="5960039" y="2962978"/>
            <a:ext cx="7463730" cy="2831544"/>
          </a:xfrm>
          <a:prstGeom prst="rect">
            <a:avLst/>
          </a:prstGeom>
          <a:noFill/>
        </p:spPr>
        <p:txBody>
          <a:bodyPr wrap="square" rtlCol="0">
            <a:spAutoFit/>
          </a:bodyPr>
          <a:lstStyle/>
          <a:p>
            <a:r>
              <a:rPr lang="en-US" sz="8000" b="1" dirty="0">
                <a:solidFill>
                  <a:srgbClr val="60A9FF"/>
                </a:solidFill>
                <a:latin typeface="Adobe Gothic Std B" panose="020B0800000000000000" pitchFamily="34" charset="-128"/>
                <a:ea typeface="Adobe Gothic Std B" panose="020B0800000000000000" pitchFamily="34" charset="-128"/>
                <a:cs typeface="Barlow" pitchFamily="34" charset="-120"/>
              </a:rPr>
              <a:t>Thank you for Watching</a:t>
            </a:r>
            <a:endParaRPr lang="en-MY" sz="8000" dirty="0">
              <a:latin typeface="Adobe Gothic Std B" panose="020B0800000000000000" pitchFamily="34" charset="-128"/>
              <a:ea typeface="Adobe Gothic Std B" panose="020B0800000000000000" pitchFamily="34" charset="-128"/>
            </a:endParaRPr>
          </a:p>
          <a:p>
            <a:r>
              <a:rPr lang="en-MY" dirty="0"/>
              <a:t> </a:t>
            </a:r>
          </a:p>
        </p:txBody>
      </p:sp>
      <p:pic>
        <p:nvPicPr>
          <p:cNvPr id="1026" name="Picture 2" descr="See Ya Goodbye GIF by Nick - Find &amp; Share on GIPHY">
            <a:extLst>
              <a:ext uri="{FF2B5EF4-FFF2-40B4-BE49-F238E27FC236}">
                <a16:creationId xmlns:a16="http://schemas.microsoft.com/office/drawing/2014/main" id="{16F0F99D-45D1-1AD2-D4FF-697499A8D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82" y="1750741"/>
            <a:ext cx="4728117" cy="472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5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3169246" cy="8229600"/>
          </a:xfrm>
          <a:prstGeom prst="rect">
            <a:avLst/>
          </a:prstGeom>
          <a:solidFill>
            <a:srgbClr val="282C32"/>
          </a:solidFill>
          <a:ln/>
        </p:spPr>
        <p:txBody>
          <a:bodyPr/>
          <a:lstStyle/>
          <a:p>
            <a:endParaRPr lang="en-MY"/>
          </a:p>
        </p:txBody>
      </p:sp>
      <p:sp>
        <p:nvSpPr>
          <p:cNvPr id="3" name="Shape 1"/>
          <p:cNvSpPr/>
          <p:nvPr/>
        </p:nvSpPr>
        <p:spPr>
          <a:xfrm>
            <a:off x="0" y="-7320"/>
            <a:ext cx="14630400" cy="8229600"/>
          </a:xfrm>
          <a:prstGeom prst="rect">
            <a:avLst/>
          </a:prstGeom>
          <a:solidFill>
            <a:srgbClr val="282C32"/>
          </a:solidFill>
          <a:ln/>
        </p:spPr>
        <p:txBody>
          <a:bodyPr/>
          <a:lstStyle/>
          <a:p>
            <a:endParaRPr lang="en-MY" dirty="0"/>
          </a:p>
        </p:txBody>
      </p:sp>
      <p:pic>
        <p:nvPicPr>
          <p:cNvPr id="4" name="Image 0" descr="preencoded.png"/>
          <p:cNvPicPr>
            <a:picLocks noChangeAspect="1"/>
          </p:cNvPicPr>
          <p:nvPr/>
        </p:nvPicPr>
        <p:blipFill>
          <a:blip r:embed="rId3"/>
          <a:stretch>
            <a:fillRect/>
          </a:stretch>
        </p:blipFill>
        <p:spPr>
          <a:xfrm>
            <a:off x="9144000" y="12286"/>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17486" y="2139824"/>
            <a:ext cx="4939427" cy="3726508"/>
          </a:xfrm>
          <a:prstGeom prst="rect">
            <a:avLst/>
          </a:prstGeom>
        </p:spPr>
      </p:pic>
      <p:sp>
        <p:nvSpPr>
          <p:cNvPr id="6" name="Text 2"/>
          <p:cNvSpPr/>
          <p:nvPr/>
        </p:nvSpPr>
        <p:spPr>
          <a:xfrm>
            <a:off x="103695" y="1194828"/>
            <a:ext cx="7786485" cy="1244599"/>
          </a:xfrm>
          <a:prstGeom prst="rect">
            <a:avLst/>
          </a:prstGeom>
          <a:noFill/>
          <a:ln/>
        </p:spPr>
        <p:txBody>
          <a:bodyPr wrap="square" rtlCol="0" anchor="t"/>
          <a:lstStyle/>
          <a:p>
            <a:pPr marL="0" indent="0">
              <a:lnSpc>
                <a:spcPts val="7818"/>
              </a:lnSpc>
              <a:buNone/>
            </a:pPr>
            <a:r>
              <a:rPr lang="en-US" sz="4400" b="1" dirty="0">
                <a:solidFill>
                  <a:srgbClr val="60A9FF"/>
                </a:solidFill>
                <a:latin typeface="Barlow" pitchFamily="34" charset="0"/>
                <a:ea typeface="Barlow" pitchFamily="34" charset="-122"/>
                <a:cs typeface="Barlow" pitchFamily="34" charset="-120"/>
              </a:rPr>
              <a:t>Introduction Summit Feature</a:t>
            </a:r>
            <a:endParaRPr lang="en-US" sz="4400" dirty="0"/>
          </a:p>
        </p:txBody>
      </p:sp>
      <p:sp>
        <p:nvSpPr>
          <p:cNvPr id="7" name="Text 3"/>
          <p:cNvSpPr/>
          <p:nvPr/>
        </p:nvSpPr>
        <p:spPr>
          <a:xfrm>
            <a:off x="2978870" y="2592924"/>
            <a:ext cx="5767653" cy="2639869"/>
          </a:xfrm>
          <a:prstGeom prst="rect">
            <a:avLst/>
          </a:prstGeom>
          <a:noFill/>
          <a:ln/>
        </p:spPr>
        <p:txBody>
          <a:bodyPr wrap="square" rtlCol="0" anchor="t"/>
          <a:lstStyle/>
          <a:p>
            <a:pPr marL="0" indent="0" algn="just">
              <a:lnSpc>
                <a:spcPts val="2756"/>
              </a:lnSpc>
              <a:buNone/>
            </a:pPr>
            <a:r>
              <a:rPr lang="en-US" sz="1722" dirty="0">
                <a:solidFill>
                  <a:srgbClr val="EEEFF5"/>
                </a:solidFill>
                <a:latin typeface="Montserrat" pitchFamily="34" charset="0"/>
                <a:ea typeface="Montserrat" pitchFamily="34" charset="-122"/>
                <a:cs typeface="Montserrat" pitchFamily="34" charset="-120"/>
              </a:rPr>
              <a:t>Summit Feature is a leading motion capture company specializing in cutting-edge technology and innovative solutions for film, gaming, and entertainment industries. With our expertise, we aim to revolutionize the way motion capture is used to create immersive and realistic experiences.</a:t>
            </a:r>
            <a:endParaRPr lang="en-US" sz="1722" dirty="0"/>
          </a:p>
        </p:txBody>
      </p:sp>
      <p:sp>
        <p:nvSpPr>
          <p:cNvPr id="8" name="Shape 4"/>
          <p:cNvSpPr/>
          <p:nvPr/>
        </p:nvSpPr>
        <p:spPr>
          <a:xfrm>
            <a:off x="765572" y="6591062"/>
            <a:ext cx="349925" cy="349925"/>
          </a:xfrm>
          <a:prstGeom prst="roundRect">
            <a:avLst>
              <a:gd name="adj" fmla="val 26128701"/>
            </a:avLst>
          </a:prstGeom>
          <a:noFill/>
          <a:ln w="7620">
            <a:solidFill>
              <a:srgbClr val="FFFFFF"/>
            </a:solidFill>
            <a:prstDash val="solid"/>
          </a:ln>
        </p:spPr>
        <p:txBody>
          <a:bodyPr/>
          <a:lstStyle/>
          <a:p>
            <a:endParaRPr lang="en-MY"/>
          </a:p>
        </p:txBody>
      </p:sp>
      <p:pic>
        <p:nvPicPr>
          <p:cNvPr id="13" name="Picture 12">
            <a:extLst>
              <a:ext uri="{FF2B5EF4-FFF2-40B4-BE49-F238E27FC236}">
                <a16:creationId xmlns:a16="http://schemas.microsoft.com/office/drawing/2014/main" id="{476B1C32-8226-361D-782D-C5E8FBCBB892}"/>
              </a:ext>
            </a:extLst>
          </p:cNvPr>
          <p:cNvPicPr>
            <a:picLocks noChangeAspect="1"/>
          </p:cNvPicPr>
          <p:nvPr/>
        </p:nvPicPr>
        <p:blipFill>
          <a:blip r:embed="rId5"/>
          <a:stretch>
            <a:fillRect/>
          </a:stretch>
        </p:blipFill>
        <p:spPr>
          <a:xfrm>
            <a:off x="575838" y="5386290"/>
            <a:ext cx="7992324" cy="18423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MY"/>
          </a:p>
        </p:txBody>
      </p:sp>
      <p:sp>
        <p:nvSpPr>
          <p:cNvPr id="3" name="Shape 1"/>
          <p:cNvSpPr/>
          <p:nvPr/>
        </p:nvSpPr>
        <p:spPr>
          <a:xfrm>
            <a:off x="0" y="0"/>
            <a:ext cx="14630400" cy="8229600"/>
          </a:xfrm>
          <a:prstGeom prst="rect">
            <a:avLst/>
          </a:prstGeom>
          <a:solidFill>
            <a:srgbClr val="282C32"/>
          </a:solidFill>
          <a:ln/>
        </p:spPr>
        <p:txBody>
          <a:bodyPr/>
          <a:lstStyle/>
          <a:p>
            <a:endParaRPr lang="en-MY"/>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50269" y="2558772"/>
            <a:ext cx="4985861" cy="3112056"/>
          </a:xfrm>
          <a:prstGeom prst="rect">
            <a:avLst/>
          </a:prstGeom>
        </p:spPr>
      </p:pic>
      <p:sp>
        <p:nvSpPr>
          <p:cNvPr id="6" name="Text 2"/>
          <p:cNvSpPr/>
          <p:nvPr/>
        </p:nvSpPr>
        <p:spPr>
          <a:xfrm>
            <a:off x="6186964" y="871418"/>
            <a:ext cx="7742873" cy="1316831"/>
          </a:xfrm>
          <a:prstGeom prst="rect">
            <a:avLst/>
          </a:prstGeom>
          <a:noFill/>
          <a:ln/>
        </p:spPr>
        <p:txBody>
          <a:bodyPr wrap="square" rtlCol="0" anchor="t"/>
          <a:lstStyle/>
          <a:p>
            <a:pPr marL="0" indent="0">
              <a:lnSpc>
                <a:spcPts val="5185"/>
              </a:lnSpc>
              <a:buNone/>
            </a:pPr>
            <a:r>
              <a:rPr lang="en-US" sz="4148" b="1" dirty="0">
                <a:solidFill>
                  <a:srgbClr val="60A9FF"/>
                </a:solidFill>
                <a:latin typeface="Barlow" pitchFamily="34" charset="0"/>
                <a:ea typeface="Barlow" pitchFamily="34" charset="-122"/>
                <a:cs typeface="Barlow" pitchFamily="34" charset="-120"/>
              </a:rPr>
              <a:t>Understanding Motion Capture Technology</a:t>
            </a:r>
            <a:endParaRPr lang="en-US" sz="4148" dirty="0"/>
          </a:p>
        </p:txBody>
      </p:sp>
      <p:sp>
        <p:nvSpPr>
          <p:cNvPr id="7" name="Shape 3"/>
          <p:cNvSpPr/>
          <p:nvPr/>
        </p:nvSpPr>
        <p:spPr>
          <a:xfrm>
            <a:off x="6442115" y="2488406"/>
            <a:ext cx="90011" cy="4869775"/>
          </a:xfrm>
          <a:prstGeom prst="roundRect">
            <a:avLst>
              <a:gd name="adj" fmla="val 133436"/>
            </a:avLst>
          </a:prstGeom>
          <a:solidFill>
            <a:srgbClr val="282C32"/>
          </a:solidFill>
          <a:ln/>
        </p:spPr>
        <p:txBody>
          <a:bodyPr/>
          <a:lstStyle/>
          <a:p>
            <a:endParaRPr lang="en-MY"/>
          </a:p>
        </p:txBody>
      </p:sp>
      <p:sp>
        <p:nvSpPr>
          <p:cNvPr id="8" name="Shape 4"/>
          <p:cNvSpPr/>
          <p:nvPr/>
        </p:nvSpPr>
        <p:spPr>
          <a:xfrm>
            <a:off x="6712268" y="2893695"/>
            <a:ext cx="700564" cy="90011"/>
          </a:xfrm>
          <a:prstGeom prst="roundRect">
            <a:avLst>
              <a:gd name="adj" fmla="val 133436"/>
            </a:avLst>
          </a:prstGeom>
          <a:solidFill>
            <a:srgbClr val="282C32"/>
          </a:solidFill>
          <a:ln/>
        </p:spPr>
        <p:txBody>
          <a:bodyPr/>
          <a:lstStyle/>
          <a:p>
            <a:endParaRPr lang="en-MY"/>
          </a:p>
        </p:txBody>
      </p:sp>
      <p:sp>
        <p:nvSpPr>
          <p:cNvPr id="9" name="Shape 5"/>
          <p:cNvSpPr/>
          <p:nvPr/>
        </p:nvSpPr>
        <p:spPr>
          <a:xfrm>
            <a:off x="6261973" y="2713553"/>
            <a:ext cx="450294" cy="450294"/>
          </a:xfrm>
          <a:prstGeom prst="roundRect">
            <a:avLst>
              <a:gd name="adj" fmla="val 26673"/>
            </a:avLst>
          </a:prstGeom>
          <a:solidFill>
            <a:srgbClr val="282C32"/>
          </a:solidFill>
          <a:ln/>
        </p:spPr>
        <p:txBody>
          <a:bodyPr/>
          <a:lstStyle/>
          <a:p>
            <a:endParaRPr lang="en-MY"/>
          </a:p>
        </p:txBody>
      </p:sp>
      <p:sp>
        <p:nvSpPr>
          <p:cNvPr id="10" name="Text 6"/>
          <p:cNvSpPr/>
          <p:nvPr/>
        </p:nvSpPr>
        <p:spPr>
          <a:xfrm>
            <a:off x="6431161" y="2780586"/>
            <a:ext cx="111919" cy="316111"/>
          </a:xfrm>
          <a:prstGeom prst="rect">
            <a:avLst/>
          </a:prstGeom>
          <a:noFill/>
          <a:ln/>
        </p:spPr>
        <p:txBody>
          <a:bodyPr wrap="none" rtlCol="0" anchor="t"/>
          <a:lstStyle/>
          <a:p>
            <a:pPr marL="0" indent="0" algn="ctr">
              <a:lnSpc>
                <a:spcPts val="2489"/>
              </a:lnSpc>
              <a:buNone/>
            </a:pPr>
            <a:r>
              <a:rPr lang="en-US" sz="2489" b="1" dirty="0">
                <a:solidFill>
                  <a:srgbClr val="60A9FF"/>
                </a:solidFill>
                <a:latin typeface="Barlow" pitchFamily="34" charset="0"/>
                <a:ea typeface="Barlow" pitchFamily="34" charset="-122"/>
                <a:cs typeface="Barlow" pitchFamily="34" charset="-120"/>
              </a:rPr>
              <a:t>1</a:t>
            </a:r>
            <a:endParaRPr lang="en-US" sz="2489" dirty="0"/>
          </a:p>
        </p:txBody>
      </p:sp>
      <p:sp>
        <p:nvSpPr>
          <p:cNvPr id="11" name="Text 7"/>
          <p:cNvSpPr/>
          <p:nvPr/>
        </p:nvSpPr>
        <p:spPr>
          <a:xfrm>
            <a:off x="7588091" y="2688550"/>
            <a:ext cx="2633901" cy="329208"/>
          </a:xfrm>
          <a:prstGeom prst="rect">
            <a:avLst/>
          </a:prstGeom>
          <a:noFill/>
          <a:ln/>
        </p:spPr>
        <p:txBody>
          <a:bodyPr wrap="none" rtlCol="0" anchor="t"/>
          <a:lstStyle/>
          <a:p>
            <a:pPr marL="0" indent="0" algn="l">
              <a:lnSpc>
                <a:spcPts val="2592"/>
              </a:lnSpc>
              <a:buNone/>
            </a:pPr>
            <a:r>
              <a:rPr lang="en-US" sz="2074" b="1" dirty="0">
                <a:solidFill>
                  <a:srgbClr val="60A9FF"/>
                </a:solidFill>
                <a:latin typeface="Barlow" pitchFamily="34" charset="0"/>
                <a:ea typeface="Barlow" pitchFamily="34" charset="-122"/>
                <a:cs typeface="Barlow" pitchFamily="34" charset="-120"/>
              </a:rPr>
              <a:t>Capturing Movement</a:t>
            </a:r>
            <a:endParaRPr lang="en-US" sz="2074" dirty="0"/>
          </a:p>
        </p:txBody>
      </p:sp>
      <p:sp>
        <p:nvSpPr>
          <p:cNvPr id="12" name="Text 8"/>
          <p:cNvSpPr/>
          <p:nvPr/>
        </p:nvSpPr>
        <p:spPr>
          <a:xfrm>
            <a:off x="7588091" y="3137773"/>
            <a:ext cx="6341745" cy="640318"/>
          </a:xfrm>
          <a:prstGeom prst="rect">
            <a:avLst/>
          </a:prstGeom>
          <a:noFill/>
          <a:ln/>
        </p:spPr>
        <p:txBody>
          <a:bodyPr wrap="square" rtlCol="0" anchor="t"/>
          <a:lstStyle/>
          <a:p>
            <a:pPr marL="0" indent="0" algn="l">
              <a:lnSpc>
                <a:spcPts val="2522"/>
              </a:lnSpc>
              <a:buNone/>
            </a:pPr>
            <a:r>
              <a:rPr lang="en-US" sz="1576" dirty="0">
                <a:solidFill>
                  <a:srgbClr val="EEEFF5"/>
                </a:solidFill>
                <a:latin typeface="Montserrat" pitchFamily="34" charset="0"/>
                <a:ea typeface="Montserrat" pitchFamily="34" charset="-122"/>
                <a:cs typeface="Montserrat" pitchFamily="34" charset="-120"/>
              </a:rPr>
              <a:t>Motion capture uses sensors and cameras to record an actor's movements in real-time.</a:t>
            </a:r>
            <a:endParaRPr lang="en-US" sz="1576" dirty="0"/>
          </a:p>
        </p:txBody>
      </p:sp>
      <p:sp>
        <p:nvSpPr>
          <p:cNvPr id="13" name="Shape 9"/>
          <p:cNvSpPr/>
          <p:nvPr/>
        </p:nvSpPr>
        <p:spPr>
          <a:xfrm>
            <a:off x="6712268" y="4583668"/>
            <a:ext cx="700564" cy="90011"/>
          </a:xfrm>
          <a:prstGeom prst="roundRect">
            <a:avLst>
              <a:gd name="adj" fmla="val 133436"/>
            </a:avLst>
          </a:prstGeom>
          <a:solidFill>
            <a:srgbClr val="282C32"/>
          </a:solidFill>
          <a:ln/>
        </p:spPr>
        <p:txBody>
          <a:bodyPr/>
          <a:lstStyle/>
          <a:p>
            <a:endParaRPr lang="en-MY"/>
          </a:p>
        </p:txBody>
      </p:sp>
      <p:sp>
        <p:nvSpPr>
          <p:cNvPr id="14" name="Shape 10"/>
          <p:cNvSpPr/>
          <p:nvPr/>
        </p:nvSpPr>
        <p:spPr>
          <a:xfrm>
            <a:off x="6261973" y="4403527"/>
            <a:ext cx="450294" cy="450294"/>
          </a:xfrm>
          <a:prstGeom prst="roundRect">
            <a:avLst>
              <a:gd name="adj" fmla="val 26673"/>
            </a:avLst>
          </a:prstGeom>
          <a:solidFill>
            <a:srgbClr val="282C32"/>
          </a:solidFill>
          <a:ln/>
        </p:spPr>
        <p:txBody>
          <a:bodyPr/>
          <a:lstStyle/>
          <a:p>
            <a:endParaRPr lang="en-MY"/>
          </a:p>
        </p:txBody>
      </p:sp>
      <p:sp>
        <p:nvSpPr>
          <p:cNvPr id="15" name="Text 11"/>
          <p:cNvSpPr/>
          <p:nvPr/>
        </p:nvSpPr>
        <p:spPr>
          <a:xfrm>
            <a:off x="6398538" y="4470559"/>
            <a:ext cx="177046" cy="316111"/>
          </a:xfrm>
          <a:prstGeom prst="rect">
            <a:avLst/>
          </a:prstGeom>
          <a:noFill/>
          <a:ln/>
        </p:spPr>
        <p:txBody>
          <a:bodyPr wrap="none" rtlCol="0" anchor="t"/>
          <a:lstStyle/>
          <a:p>
            <a:pPr marL="0" indent="0" algn="ctr">
              <a:lnSpc>
                <a:spcPts val="2489"/>
              </a:lnSpc>
              <a:buNone/>
            </a:pPr>
            <a:r>
              <a:rPr lang="en-US" sz="2489" b="1" dirty="0">
                <a:solidFill>
                  <a:srgbClr val="60A9FF"/>
                </a:solidFill>
                <a:latin typeface="Barlow" pitchFamily="34" charset="0"/>
                <a:ea typeface="Barlow" pitchFamily="34" charset="-122"/>
                <a:cs typeface="Barlow" pitchFamily="34" charset="-120"/>
              </a:rPr>
              <a:t>2</a:t>
            </a:r>
            <a:endParaRPr lang="en-US" sz="2489" dirty="0"/>
          </a:p>
        </p:txBody>
      </p:sp>
      <p:sp>
        <p:nvSpPr>
          <p:cNvPr id="16" name="Text 12"/>
          <p:cNvSpPr/>
          <p:nvPr/>
        </p:nvSpPr>
        <p:spPr>
          <a:xfrm>
            <a:off x="7588091" y="4378523"/>
            <a:ext cx="2633901" cy="329208"/>
          </a:xfrm>
          <a:prstGeom prst="rect">
            <a:avLst/>
          </a:prstGeom>
          <a:noFill/>
          <a:ln/>
        </p:spPr>
        <p:txBody>
          <a:bodyPr wrap="none" rtlCol="0" anchor="t"/>
          <a:lstStyle/>
          <a:p>
            <a:pPr marL="0" indent="0" algn="l">
              <a:lnSpc>
                <a:spcPts val="2592"/>
              </a:lnSpc>
              <a:buNone/>
            </a:pPr>
            <a:r>
              <a:rPr lang="en-US" sz="2074" b="1" dirty="0">
                <a:solidFill>
                  <a:srgbClr val="60A9FF"/>
                </a:solidFill>
                <a:latin typeface="Barlow" pitchFamily="34" charset="0"/>
                <a:ea typeface="Barlow" pitchFamily="34" charset="-122"/>
                <a:cs typeface="Barlow" pitchFamily="34" charset="-120"/>
              </a:rPr>
              <a:t>Data Conversion</a:t>
            </a:r>
            <a:endParaRPr lang="en-US" sz="2074" dirty="0"/>
          </a:p>
        </p:txBody>
      </p:sp>
      <p:sp>
        <p:nvSpPr>
          <p:cNvPr id="17" name="Text 13"/>
          <p:cNvSpPr/>
          <p:nvPr/>
        </p:nvSpPr>
        <p:spPr>
          <a:xfrm>
            <a:off x="7588091" y="4827746"/>
            <a:ext cx="6341745" cy="640318"/>
          </a:xfrm>
          <a:prstGeom prst="rect">
            <a:avLst/>
          </a:prstGeom>
          <a:noFill/>
          <a:ln/>
        </p:spPr>
        <p:txBody>
          <a:bodyPr wrap="square" rtlCol="0" anchor="t"/>
          <a:lstStyle/>
          <a:p>
            <a:pPr marL="0" indent="0" algn="l">
              <a:lnSpc>
                <a:spcPts val="2522"/>
              </a:lnSpc>
              <a:buNone/>
            </a:pPr>
            <a:r>
              <a:rPr lang="en-US" sz="1576" dirty="0">
                <a:solidFill>
                  <a:srgbClr val="EEEFF5"/>
                </a:solidFill>
                <a:latin typeface="Montserrat" pitchFamily="34" charset="0"/>
                <a:ea typeface="Montserrat" pitchFamily="34" charset="-122"/>
                <a:cs typeface="Montserrat" pitchFamily="34" charset="-120"/>
              </a:rPr>
              <a:t>The captured data is then converted into digital 3D models, replicating the actor's performance.</a:t>
            </a:r>
            <a:endParaRPr lang="en-US" sz="1576" dirty="0"/>
          </a:p>
        </p:txBody>
      </p:sp>
      <p:sp>
        <p:nvSpPr>
          <p:cNvPr id="18" name="Shape 14"/>
          <p:cNvSpPr/>
          <p:nvPr/>
        </p:nvSpPr>
        <p:spPr>
          <a:xfrm>
            <a:off x="6712268" y="6273641"/>
            <a:ext cx="700564" cy="90011"/>
          </a:xfrm>
          <a:prstGeom prst="roundRect">
            <a:avLst>
              <a:gd name="adj" fmla="val 133436"/>
            </a:avLst>
          </a:prstGeom>
          <a:solidFill>
            <a:srgbClr val="282C32"/>
          </a:solidFill>
          <a:ln/>
        </p:spPr>
        <p:txBody>
          <a:bodyPr/>
          <a:lstStyle/>
          <a:p>
            <a:endParaRPr lang="en-MY"/>
          </a:p>
        </p:txBody>
      </p:sp>
      <p:sp>
        <p:nvSpPr>
          <p:cNvPr id="19" name="Shape 15"/>
          <p:cNvSpPr/>
          <p:nvPr/>
        </p:nvSpPr>
        <p:spPr>
          <a:xfrm>
            <a:off x="6261973" y="6093500"/>
            <a:ext cx="450294" cy="450294"/>
          </a:xfrm>
          <a:prstGeom prst="roundRect">
            <a:avLst>
              <a:gd name="adj" fmla="val 26673"/>
            </a:avLst>
          </a:prstGeom>
          <a:solidFill>
            <a:srgbClr val="282C32"/>
          </a:solidFill>
          <a:ln/>
        </p:spPr>
        <p:txBody>
          <a:bodyPr/>
          <a:lstStyle/>
          <a:p>
            <a:endParaRPr lang="en-MY"/>
          </a:p>
        </p:txBody>
      </p:sp>
      <p:sp>
        <p:nvSpPr>
          <p:cNvPr id="20" name="Text 16"/>
          <p:cNvSpPr/>
          <p:nvPr/>
        </p:nvSpPr>
        <p:spPr>
          <a:xfrm>
            <a:off x="6401753" y="6160532"/>
            <a:ext cx="170736" cy="316111"/>
          </a:xfrm>
          <a:prstGeom prst="rect">
            <a:avLst/>
          </a:prstGeom>
          <a:noFill/>
          <a:ln/>
        </p:spPr>
        <p:txBody>
          <a:bodyPr wrap="none" rtlCol="0" anchor="t"/>
          <a:lstStyle/>
          <a:p>
            <a:pPr marL="0" indent="0" algn="ctr">
              <a:lnSpc>
                <a:spcPts val="2489"/>
              </a:lnSpc>
              <a:buNone/>
            </a:pPr>
            <a:r>
              <a:rPr lang="en-US" sz="2489" b="1" dirty="0">
                <a:solidFill>
                  <a:srgbClr val="60A9FF"/>
                </a:solidFill>
                <a:latin typeface="Barlow" pitchFamily="34" charset="0"/>
                <a:ea typeface="Barlow" pitchFamily="34" charset="-122"/>
                <a:cs typeface="Barlow" pitchFamily="34" charset="-120"/>
              </a:rPr>
              <a:t>3</a:t>
            </a:r>
            <a:endParaRPr lang="en-US" sz="2489" dirty="0"/>
          </a:p>
        </p:txBody>
      </p:sp>
      <p:sp>
        <p:nvSpPr>
          <p:cNvPr id="21" name="Text 17"/>
          <p:cNvSpPr/>
          <p:nvPr/>
        </p:nvSpPr>
        <p:spPr>
          <a:xfrm>
            <a:off x="7588091" y="6068497"/>
            <a:ext cx="3474958" cy="329208"/>
          </a:xfrm>
          <a:prstGeom prst="rect">
            <a:avLst/>
          </a:prstGeom>
          <a:noFill/>
          <a:ln/>
        </p:spPr>
        <p:txBody>
          <a:bodyPr wrap="none" rtlCol="0" anchor="t"/>
          <a:lstStyle/>
          <a:p>
            <a:pPr marL="0" indent="0" algn="l">
              <a:lnSpc>
                <a:spcPts val="2592"/>
              </a:lnSpc>
              <a:buNone/>
            </a:pPr>
            <a:r>
              <a:rPr lang="en-US" sz="2074" b="1" dirty="0">
                <a:solidFill>
                  <a:srgbClr val="60A9FF"/>
                </a:solidFill>
                <a:latin typeface="Barlow" pitchFamily="34" charset="0"/>
                <a:ea typeface="Barlow" pitchFamily="34" charset="-122"/>
                <a:cs typeface="Barlow" pitchFamily="34" charset="-120"/>
              </a:rPr>
              <a:t>Applying to Digital Characters</a:t>
            </a:r>
            <a:endParaRPr lang="en-US" sz="2074" dirty="0"/>
          </a:p>
        </p:txBody>
      </p:sp>
      <p:sp>
        <p:nvSpPr>
          <p:cNvPr id="22" name="Text 18"/>
          <p:cNvSpPr/>
          <p:nvPr/>
        </p:nvSpPr>
        <p:spPr>
          <a:xfrm>
            <a:off x="7588091" y="6517719"/>
            <a:ext cx="6341745" cy="640318"/>
          </a:xfrm>
          <a:prstGeom prst="rect">
            <a:avLst/>
          </a:prstGeom>
          <a:noFill/>
          <a:ln/>
        </p:spPr>
        <p:txBody>
          <a:bodyPr wrap="square" rtlCol="0" anchor="t"/>
          <a:lstStyle/>
          <a:p>
            <a:pPr marL="0" indent="0" algn="l">
              <a:lnSpc>
                <a:spcPts val="2522"/>
              </a:lnSpc>
              <a:buNone/>
            </a:pPr>
            <a:r>
              <a:rPr lang="en-US" sz="1576" dirty="0">
                <a:solidFill>
                  <a:srgbClr val="EEEFF5"/>
                </a:solidFill>
                <a:latin typeface="Montserrat" pitchFamily="34" charset="0"/>
                <a:ea typeface="Montserrat" pitchFamily="34" charset="-122"/>
                <a:cs typeface="Montserrat" pitchFamily="34" charset="-120"/>
              </a:rPr>
              <a:t>The digital models can be used to animate characters in video games, films, and other digital media.</a:t>
            </a:r>
            <a:endParaRPr lang="en-US" sz="157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MY"/>
          </a:p>
        </p:txBody>
      </p:sp>
      <p:sp>
        <p:nvSpPr>
          <p:cNvPr id="3" name="Shape 1"/>
          <p:cNvSpPr/>
          <p:nvPr/>
        </p:nvSpPr>
        <p:spPr>
          <a:xfrm>
            <a:off x="0" y="0"/>
            <a:ext cx="14630400" cy="8229600"/>
          </a:xfrm>
          <a:prstGeom prst="rect">
            <a:avLst/>
          </a:prstGeom>
          <a:solidFill>
            <a:srgbClr val="282C32"/>
          </a:solidFill>
          <a:ln/>
        </p:spPr>
        <p:txBody>
          <a:bodyPr/>
          <a:lstStyle/>
          <a:p>
            <a:endParaRPr lang="en-MY"/>
          </a:p>
        </p:txBody>
      </p:sp>
      <p:sp>
        <p:nvSpPr>
          <p:cNvPr id="4" name="Text 2"/>
          <p:cNvSpPr/>
          <p:nvPr/>
        </p:nvSpPr>
        <p:spPr>
          <a:xfrm>
            <a:off x="864037" y="1975009"/>
            <a:ext cx="12651700" cy="812125"/>
          </a:xfrm>
          <a:prstGeom prst="rect">
            <a:avLst/>
          </a:prstGeom>
          <a:noFill/>
          <a:ln/>
        </p:spPr>
        <p:txBody>
          <a:bodyPr wrap="none" rtlCol="0" anchor="t"/>
          <a:lstStyle/>
          <a:p>
            <a:pPr marL="0" indent="0">
              <a:lnSpc>
                <a:spcPts val="6395"/>
              </a:lnSpc>
              <a:buNone/>
            </a:pPr>
            <a:r>
              <a:rPr lang="en-US" sz="5116" b="1" dirty="0">
                <a:solidFill>
                  <a:srgbClr val="60A9FF"/>
                </a:solidFill>
                <a:latin typeface="Barlow" pitchFamily="34" charset="0"/>
                <a:ea typeface="Barlow" pitchFamily="34" charset="-122"/>
                <a:cs typeface="Barlow" pitchFamily="34" charset="-120"/>
              </a:rPr>
              <a:t>Benefits and Applications of Motion Capture</a:t>
            </a:r>
            <a:endParaRPr lang="en-US" sz="5116" dirty="0"/>
          </a:p>
        </p:txBody>
      </p:sp>
      <p:sp>
        <p:nvSpPr>
          <p:cNvPr id="5" name="Text 3"/>
          <p:cNvSpPr/>
          <p:nvPr/>
        </p:nvSpPr>
        <p:spPr>
          <a:xfrm>
            <a:off x="864037" y="3404235"/>
            <a:ext cx="3248501" cy="406003"/>
          </a:xfrm>
          <a:prstGeom prst="rect">
            <a:avLst/>
          </a:prstGeom>
          <a:noFill/>
          <a:ln/>
        </p:spPr>
        <p:txBody>
          <a:bodyPr wrap="none" rtlCol="0" anchor="t"/>
          <a:lstStyle/>
          <a:p>
            <a:pPr marL="0" indent="0">
              <a:lnSpc>
                <a:spcPts val="3197"/>
              </a:lnSpc>
              <a:buNone/>
            </a:pPr>
            <a:r>
              <a:rPr lang="en-US" sz="2558" b="1" dirty="0">
                <a:solidFill>
                  <a:srgbClr val="60A9FF"/>
                </a:solidFill>
                <a:latin typeface="Barlow" pitchFamily="34" charset="0"/>
                <a:ea typeface="Barlow" pitchFamily="34" charset="-122"/>
                <a:cs typeface="Barlow" pitchFamily="34" charset="-120"/>
              </a:rPr>
              <a:t>Increased Realism</a:t>
            </a:r>
            <a:endParaRPr lang="en-US" sz="2558" dirty="0"/>
          </a:p>
        </p:txBody>
      </p:sp>
      <p:sp>
        <p:nvSpPr>
          <p:cNvPr id="6" name="Text 4"/>
          <p:cNvSpPr/>
          <p:nvPr/>
        </p:nvSpPr>
        <p:spPr>
          <a:xfrm>
            <a:off x="864037" y="4057055"/>
            <a:ext cx="3898821" cy="1975247"/>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Motion capture creates incredibly lifelike animations, enhancing the realism of digital characters and storytelling.</a:t>
            </a:r>
            <a:endParaRPr lang="en-US" sz="1944" dirty="0"/>
          </a:p>
        </p:txBody>
      </p:sp>
      <p:sp>
        <p:nvSpPr>
          <p:cNvPr id="7" name="Text 5"/>
          <p:cNvSpPr/>
          <p:nvPr/>
        </p:nvSpPr>
        <p:spPr>
          <a:xfrm>
            <a:off x="5372695" y="3404235"/>
            <a:ext cx="3542705" cy="406003"/>
          </a:xfrm>
          <a:prstGeom prst="rect">
            <a:avLst/>
          </a:prstGeom>
          <a:noFill/>
          <a:ln/>
        </p:spPr>
        <p:txBody>
          <a:bodyPr wrap="none" rtlCol="0" anchor="t"/>
          <a:lstStyle/>
          <a:p>
            <a:pPr marL="0" indent="0">
              <a:lnSpc>
                <a:spcPts val="3197"/>
              </a:lnSpc>
              <a:buNone/>
            </a:pPr>
            <a:r>
              <a:rPr lang="en-US" sz="2558" b="1" dirty="0">
                <a:solidFill>
                  <a:srgbClr val="60A9FF"/>
                </a:solidFill>
                <a:latin typeface="Barlow" pitchFamily="34" charset="0"/>
                <a:ea typeface="Barlow" pitchFamily="34" charset="-122"/>
                <a:cs typeface="Barlow" pitchFamily="34" charset="-120"/>
              </a:rPr>
              <a:t>Cost-Effective Solutions</a:t>
            </a:r>
            <a:endParaRPr lang="en-US" sz="2558" dirty="0"/>
          </a:p>
        </p:txBody>
      </p:sp>
      <p:sp>
        <p:nvSpPr>
          <p:cNvPr id="8" name="Text 6"/>
          <p:cNvSpPr/>
          <p:nvPr/>
        </p:nvSpPr>
        <p:spPr>
          <a:xfrm>
            <a:off x="5372695" y="4057055"/>
            <a:ext cx="3898821" cy="1975247"/>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Motion capture technology offers a more efficient and cost-effective alternative to traditional animation techniques.</a:t>
            </a:r>
            <a:endParaRPr lang="en-US" sz="1944" dirty="0"/>
          </a:p>
        </p:txBody>
      </p:sp>
      <p:sp>
        <p:nvSpPr>
          <p:cNvPr id="9" name="Text 7"/>
          <p:cNvSpPr/>
          <p:nvPr/>
        </p:nvSpPr>
        <p:spPr>
          <a:xfrm>
            <a:off x="9881354" y="3404235"/>
            <a:ext cx="3248501" cy="406003"/>
          </a:xfrm>
          <a:prstGeom prst="rect">
            <a:avLst/>
          </a:prstGeom>
          <a:noFill/>
          <a:ln/>
        </p:spPr>
        <p:txBody>
          <a:bodyPr wrap="none" rtlCol="0" anchor="t"/>
          <a:lstStyle/>
          <a:p>
            <a:pPr marL="0" indent="0">
              <a:lnSpc>
                <a:spcPts val="3197"/>
              </a:lnSpc>
              <a:buNone/>
            </a:pPr>
            <a:r>
              <a:rPr lang="en-US" sz="2558" b="1" dirty="0">
                <a:solidFill>
                  <a:srgbClr val="60A9FF"/>
                </a:solidFill>
                <a:latin typeface="Barlow" pitchFamily="34" charset="0"/>
                <a:ea typeface="Barlow" pitchFamily="34" charset="-122"/>
                <a:cs typeface="Barlow" pitchFamily="34" charset="-120"/>
              </a:rPr>
              <a:t>Diverse Applications</a:t>
            </a:r>
            <a:endParaRPr lang="en-US" sz="2558" dirty="0"/>
          </a:p>
        </p:txBody>
      </p:sp>
      <p:sp>
        <p:nvSpPr>
          <p:cNvPr id="10" name="Text 8"/>
          <p:cNvSpPr/>
          <p:nvPr/>
        </p:nvSpPr>
        <p:spPr>
          <a:xfrm>
            <a:off x="9881354" y="4057055"/>
            <a:ext cx="3898821"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Motion capture has a wide range of applications, including film, gaming, sports analysis, healthcare, and virtual reality.</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7BB698-FA77-A9A3-4E91-923D0F9C718E}"/>
              </a:ext>
            </a:extLst>
          </p:cNvPr>
          <p:cNvPicPr>
            <a:picLocks noChangeAspect="1"/>
          </p:cNvPicPr>
          <p:nvPr/>
        </p:nvPicPr>
        <p:blipFill>
          <a:blip r:embed="rId2"/>
          <a:stretch>
            <a:fillRect/>
          </a:stretch>
        </p:blipFill>
        <p:spPr>
          <a:xfrm>
            <a:off x="0" y="-160256"/>
            <a:ext cx="14630400" cy="8229600"/>
          </a:xfrm>
          <a:prstGeom prst="rect">
            <a:avLst/>
          </a:prstGeom>
        </p:spPr>
      </p:pic>
      <p:pic>
        <p:nvPicPr>
          <p:cNvPr id="4" name="Picture 3" descr="A collage of a person in a garment&#10;&#10;Description automatically generated">
            <a:extLst>
              <a:ext uri="{FF2B5EF4-FFF2-40B4-BE49-F238E27FC236}">
                <a16:creationId xmlns:a16="http://schemas.microsoft.com/office/drawing/2014/main" id="{C700B4DD-B255-E134-6524-1B97EA29079A}"/>
              </a:ext>
            </a:extLst>
          </p:cNvPr>
          <p:cNvPicPr>
            <a:picLocks noChangeAspect="1"/>
          </p:cNvPicPr>
          <p:nvPr/>
        </p:nvPicPr>
        <p:blipFill>
          <a:blip r:embed="rId3"/>
          <a:stretch>
            <a:fillRect/>
          </a:stretch>
        </p:blipFill>
        <p:spPr>
          <a:xfrm>
            <a:off x="7315200" y="3451327"/>
            <a:ext cx="7082181" cy="3921158"/>
          </a:xfrm>
          <a:prstGeom prst="rect">
            <a:avLst/>
          </a:prstGeom>
        </p:spPr>
      </p:pic>
      <p:pic>
        <p:nvPicPr>
          <p:cNvPr id="5" name="Picture 4">
            <a:extLst>
              <a:ext uri="{FF2B5EF4-FFF2-40B4-BE49-F238E27FC236}">
                <a16:creationId xmlns:a16="http://schemas.microsoft.com/office/drawing/2014/main" id="{B0AE7621-4F22-0948-E887-E131272DCFE2}"/>
              </a:ext>
            </a:extLst>
          </p:cNvPr>
          <p:cNvPicPr>
            <a:picLocks noChangeAspect="1"/>
          </p:cNvPicPr>
          <p:nvPr/>
        </p:nvPicPr>
        <p:blipFill rotWithShape="1">
          <a:blip r:embed="rId4"/>
          <a:srcRect r="10290"/>
          <a:stretch/>
        </p:blipFill>
        <p:spPr>
          <a:xfrm>
            <a:off x="593005" y="3451327"/>
            <a:ext cx="6334812" cy="3921158"/>
          </a:xfrm>
          <a:prstGeom prst="rect">
            <a:avLst/>
          </a:prstGeom>
        </p:spPr>
      </p:pic>
      <p:sp>
        <p:nvSpPr>
          <p:cNvPr id="6" name="TextBox 5">
            <a:extLst>
              <a:ext uri="{FF2B5EF4-FFF2-40B4-BE49-F238E27FC236}">
                <a16:creationId xmlns:a16="http://schemas.microsoft.com/office/drawing/2014/main" id="{70134E60-CE16-F501-927C-C100401B3E28}"/>
              </a:ext>
            </a:extLst>
          </p:cNvPr>
          <p:cNvSpPr txBox="1"/>
          <p:nvPr/>
        </p:nvSpPr>
        <p:spPr>
          <a:xfrm>
            <a:off x="4722828" y="203035"/>
            <a:ext cx="10331778" cy="879600"/>
          </a:xfrm>
          <a:prstGeom prst="rect">
            <a:avLst/>
          </a:prstGeom>
          <a:noFill/>
        </p:spPr>
        <p:txBody>
          <a:bodyPr wrap="square" rtlCol="0">
            <a:spAutoFit/>
          </a:bodyPr>
          <a:lstStyle/>
          <a:p>
            <a:r>
              <a:rPr kumimoji="0" lang="en-US" sz="5116" b="1" i="0" u="none" strike="noStrike" kern="1200" cap="none" spc="0" normalizeH="0" baseline="0" noProof="0" dirty="0">
                <a:ln>
                  <a:noFill/>
                </a:ln>
                <a:solidFill>
                  <a:srgbClr val="60A9FF"/>
                </a:solidFill>
                <a:effectLst/>
                <a:uLnTx/>
                <a:uFillTx/>
                <a:latin typeface="Barlow" pitchFamily="34" charset="0"/>
                <a:ea typeface="Barlow" pitchFamily="34" charset="-122"/>
                <a:cs typeface="Barlow" pitchFamily="34" charset="-120"/>
              </a:rPr>
              <a:t>Motion Capture in Entertainment</a:t>
            </a:r>
            <a:endParaRPr lang="en-MY" dirty="0"/>
          </a:p>
        </p:txBody>
      </p:sp>
      <p:sp>
        <p:nvSpPr>
          <p:cNvPr id="8" name="TextBox 7">
            <a:extLst>
              <a:ext uri="{FF2B5EF4-FFF2-40B4-BE49-F238E27FC236}">
                <a16:creationId xmlns:a16="http://schemas.microsoft.com/office/drawing/2014/main" id="{B763658D-88BB-BAD2-2426-336C0F58ACFC}"/>
              </a:ext>
            </a:extLst>
          </p:cNvPr>
          <p:cNvSpPr txBox="1"/>
          <p:nvPr/>
        </p:nvSpPr>
        <p:spPr>
          <a:xfrm>
            <a:off x="311085" y="1290048"/>
            <a:ext cx="10473179" cy="1938992"/>
          </a:xfrm>
          <a:prstGeom prst="rect">
            <a:avLst/>
          </a:prstGeom>
          <a:noFill/>
        </p:spPr>
        <p:txBody>
          <a:bodyPr wrap="square">
            <a:spAutoFit/>
          </a:bodyPr>
          <a:lstStyle/>
          <a:p>
            <a:r>
              <a:rPr kumimoji="0" lang="en-US" sz="2400" b="1" i="0" u="none" strike="noStrike" kern="1200" cap="none" spc="0" normalizeH="0" baseline="0" noProof="0" dirty="0">
                <a:ln>
                  <a:noFill/>
                </a:ln>
                <a:solidFill>
                  <a:srgbClr val="60A9FF"/>
                </a:solidFill>
                <a:effectLst/>
                <a:uLnTx/>
                <a:uFillTx/>
                <a:latin typeface="Barlow" pitchFamily="34" charset="0"/>
                <a:ea typeface="Barlow" pitchFamily="34" charset="-122"/>
                <a:cs typeface="Barlow" pitchFamily="34" charset="-120"/>
              </a:rPr>
              <a:t>Motion capture technology breathed life into iconic characters like Gollum and Thanos</a:t>
            </a:r>
          </a:p>
          <a:p>
            <a:pPr marL="342900" indent="-342900">
              <a:buFont typeface="Arial" panose="020B0604020202020204" pitchFamily="34" charset="0"/>
              <a:buChar char="•"/>
            </a:pPr>
            <a:r>
              <a:rPr kumimoji="0" lang="en-US" sz="2400" b="1" i="0" u="none" strike="noStrike" kern="1200" cap="none" spc="0" normalizeH="0" baseline="0" noProof="0" dirty="0">
                <a:ln>
                  <a:noFill/>
                </a:ln>
                <a:solidFill>
                  <a:srgbClr val="60A9FF"/>
                </a:solidFill>
                <a:effectLst/>
                <a:uLnTx/>
                <a:uFillTx/>
                <a:latin typeface="Barlow" pitchFamily="34" charset="0"/>
                <a:ea typeface="Barlow" pitchFamily="34" charset="-122"/>
                <a:cs typeface="Barlow" pitchFamily="34" charset="-120"/>
              </a:rPr>
              <a:t>Performance Captured</a:t>
            </a:r>
          </a:p>
          <a:p>
            <a:pPr marL="342900" indent="-342900">
              <a:buFont typeface="Arial" panose="020B0604020202020204" pitchFamily="34" charset="0"/>
              <a:buChar char="•"/>
            </a:pPr>
            <a:r>
              <a:rPr kumimoji="0" lang="en-US" sz="2400" b="1" i="0" u="none" strike="noStrike" kern="1200" cap="none" spc="0" normalizeH="0" baseline="0" noProof="0" dirty="0">
                <a:ln>
                  <a:noFill/>
                </a:ln>
                <a:solidFill>
                  <a:srgbClr val="60A9FF"/>
                </a:solidFill>
                <a:effectLst/>
                <a:uLnTx/>
                <a:uFillTx/>
                <a:latin typeface="Barlow" pitchFamily="34" charset="0"/>
                <a:ea typeface="Barlow" pitchFamily="34" charset="-122"/>
                <a:cs typeface="Barlow" pitchFamily="34" charset="-120"/>
              </a:rPr>
              <a:t>Digital Puppets Built</a:t>
            </a:r>
          </a:p>
          <a:p>
            <a:pPr marL="342900" indent="-342900">
              <a:buFont typeface="Arial" panose="020B0604020202020204" pitchFamily="34" charset="0"/>
              <a:buChar char="•"/>
            </a:pPr>
            <a:r>
              <a:rPr kumimoji="0" lang="en-US" sz="2400" b="1" i="0" u="none" strike="noStrike" kern="1200" cap="none" spc="0" normalizeH="0" baseline="0" noProof="0" dirty="0">
                <a:ln>
                  <a:noFill/>
                </a:ln>
                <a:solidFill>
                  <a:srgbClr val="60A9FF"/>
                </a:solidFill>
                <a:effectLst/>
                <a:uLnTx/>
                <a:uFillTx/>
                <a:latin typeface="Barlow" pitchFamily="34" charset="0"/>
                <a:ea typeface="Barlow" pitchFamily="34" charset="-122"/>
                <a:cs typeface="Barlow" pitchFamily="34" charset="-120"/>
              </a:rPr>
              <a:t>Emotional Nuance Captured</a:t>
            </a:r>
            <a:endParaRPr lang="en-MY" sz="2400" dirty="0"/>
          </a:p>
        </p:txBody>
      </p:sp>
    </p:spTree>
    <p:extLst>
      <p:ext uri="{BB962C8B-B14F-4D97-AF65-F5344CB8AC3E}">
        <p14:creationId xmlns:p14="http://schemas.microsoft.com/office/powerpoint/2010/main" val="1238169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MY"/>
          </a:p>
        </p:txBody>
      </p:sp>
      <p:sp>
        <p:nvSpPr>
          <p:cNvPr id="3" name="Shape 1"/>
          <p:cNvSpPr/>
          <p:nvPr/>
        </p:nvSpPr>
        <p:spPr>
          <a:xfrm>
            <a:off x="0" y="0"/>
            <a:ext cx="14630400" cy="8229600"/>
          </a:xfrm>
          <a:prstGeom prst="rect">
            <a:avLst/>
          </a:prstGeom>
          <a:solidFill>
            <a:srgbClr val="282C32"/>
          </a:solidFill>
          <a:ln/>
        </p:spPr>
        <p:txBody>
          <a:bodyPr/>
          <a:lstStyle/>
          <a:p>
            <a:endParaRPr lang="en-MY"/>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rotWithShape="1">
          <a:blip r:embed="rId4"/>
          <a:srcRect l="23024" r="21984"/>
          <a:stretch/>
        </p:blipFill>
        <p:spPr>
          <a:xfrm>
            <a:off x="9557584" y="573893"/>
            <a:ext cx="4547513" cy="6988944"/>
          </a:xfrm>
          <a:prstGeom prst="rect">
            <a:avLst/>
          </a:prstGeom>
        </p:spPr>
      </p:pic>
      <p:sp>
        <p:nvSpPr>
          <p:cNvPr id="6" name="Text 2"/>
          <p:cNvSpPr/>
          <p:nvPr/>
        </p:nvSpPr>
        <p:spPr>
          <a:xfrm>
            <a:off x="625436" y="777597"/>
            <a:ext cx="6425814" cy="1175623"/>
          </a:xfrm>
          <a:prstGeom prst="rect">
            <a:avLst/>
          </a:prstGeom>
          <a:noFill/>
          <a:ln/>
        </p:spPr>
        <p:txBody>
          <a:bodyPr wrap="square" rtlCol="0" anchor="t"/>
          <a:lstStyle/>
          <a:p>
            <a:pPr marL="0" indent="0">
              <a:lnSpc>
                <a:spcPts val="4629"/>
              </a:lnSpc>
              <a:buNone/>
            </a:pPr>
            <a:r>
              <a:rPr lang="en-US" sz="3703" b="1" dirty="0">
                <a:solidFill>
                  <a:srgbClr val="60A9FF"/>
                </a:solidFill>
                <a:latin typeface="Barlow" pitchFamily="34" charset="0"/>
                <a:ea typeface="Barlow" pitchFamily="34" charset="-122"/>
                <a:cs typeface="Barlow" pitchFamily="34" charset="-120"/>
              </a:rPr>
              <a:t>Educating the Public: </a:t>
            </a:r>
          </a:p>
          <a:p>
            <a:pPr marL="0" indent="0">
              <a:lnSpc>
                <a:spcPts val="4629"/>
              </a:lnSpc>
              <a:buNone/>
            </a:pPr>
            <a:r>
              <a:rPr lang="en-US" sz="3703" b="1" dirty="0">
                <a:solidFill>
                  <a:srgbClr val="60A9FF"/>
                </a:solidFill>
                <a:latin typeface="Barlow" pitchFamily="34" charset="0"/>
                <a:ea typeface="Barlow" pitchFamily="34" charset="-122"/>
                <a:cs typeface="Barlow" pitchFamily="34" charset="-120"/>
              </a:rPr>
              <a:t>Awareness Campaigns</a:t>
            </a:r>
            <a:endParaRPr lang="en-US" sz="3703" dirty="0"/>
          </a:p>
        </p:txBody>
      </p:sp>
      <p:sp>
        <p:nvSpPr>
          <p:cNvPr id="7" name="Shape 3"/>
          <p:cNvSpPr/>
          <p:nvPr/>
        </p:nvSpPr>
        <p:spPr>
          <a:xfrm>
            <a:off x="625435" y="2422208"/>
            <a:ext cx="402074" cy="402074"/>
          </a:xfrm>
          <a:prstGeom prst="roundRect">
            <a:avLst>
              <a:gd name="adj" fmla="val 26669"/>
            </a:avLst>
          </a:prstGeom>
          <a:solidFill>
            <a:srgbClr val="282C32"/>
          </a:solidFill>
          <a:ln/>
        </p:spPr>
        <p:txBody>
          <a:bodyPr/>
          <a:lstStyle/>
          <a:p>
            <a:endParaRPr lang="en-MY"/>
          </a:p>
        </p:txBody>
      </p:sp>
      <p:sp>
        <p:nvSpPr>
          <p:cNvPr id="8" name="Text 4"/>
          <p:cNvSpPr/>
          <p:nvPr/>
        </p:nvSpPr>
        <p:spPr>
          <a:xfrm>
            <a:off x="776526" y="2482096"/>
            <a:ext cx="99893" cy="282178"/>
          </a:xfrm>
          <a:prstGeom prst="rect">
            <a:avLst/>
          </a:prstGeom>
          <a:noFill/>
          <a:ln/>
        </p:spPr>
        <p:txBody>
          <a:bodyPr wrap="none" rtlCol="0" anchor="t"/>
          <a:lstStyle/>
          <a:p>
            <a:pPr marL="0" indent="0" algn="ctr">
              <a:lnSpc>
                <a:spcPts val="2222"/>
              </a:lnSpc>
              <a:buNone/>
            </a:pPr>
            <a:r>
              <a:rPr lang="en-US" sz="2222" b="1" dirty="0">
                <a:solidFill>
                  <a:srgbClr val="60A9FF"/>
                </a:solidFill>
                <a:latin typeface="Barlow" pitchFamily="34" charset="0"/>
                <a:ea typeface="Barlow" pitchFamily="34" charset="-122"/>
                <a:cs typeface="Barlow" pitchFamily="34" charset="-120"/>
              </a:rPr>
              <a:t>1</a:t>
            </a:r>
            <a:endParaRPr lang="en-US" sz="2222" dirty="0"/>
          </a:p>
        </p:txBody>
      </p:sp>
      <p:sp>
        <p:nvSpPr>
          <p:cNvPr id="9" name="Text 5"/>
          <p:cNvSpPr/>
          <p:nvPr/>
        </p:nvSpPr>
        <p:spPr>
          <a:xfrm>
            <a:off x="1206103" y="2422208"/>
            <a:ext cx="2351365" cy="293846"/>
          </a:xfrm>
          <a:prstGeom prst="rect">
            <a:avLst/>
          </a:prstGeom>
          <a:noFill/>
          <a:ln/>
        </p:spPr>
        <p:txBody>
          <a:bodyPr wrap="none" rtlCol="0" anchor="t"/>
          <a:lstStyle/>
          <a:p>
            <a:pPr marL="0" indent="0">
              <a:lnSpc>
                <a:spcPts val="2314"/>
              </a:lnSpc>
              <a:buNone/>
            </a:pPr>
            <a:r>
              <a:rPr lang="en-US" sz="1852" b="1" dirty="0">
                <a:solidFill>
                  <a:srgbClr val="60A9FF"/>
                </a:solidFill>
                <a:latin typeface="Barlow" pitchFamily="34" charset="0"/>
                <a:ea typeface="Barlow" pitchFamily="34" charset="-122"/>
                <a:cs typeface="Barlow" pitchFamily="34" charset="-120"/>
              </a:rPr>
              <a:t>Engaging Content</a:t>
            </a:r>
            <a:endParaRPr lang="en-US" sz="1852" dirty="0"/>
          </a:p>
        </p:txBody>
      </p:sp>
      <p:sp>
        <p:nvSpPr>
          <p:cNvPr id="10" name="Text 6"/>
          <p:cNvSpPr/>
          <p:nvPr/>
        </p:nvSpPr>
        <p:spPr>
          <a:xfrm>
            <a:off x="1206103" y="2823210"/>
            <a:ext cx="7312462" cy="571738"/>
          </a:xfrm>
          <a:prstGeom prst="rect">
            <a:avLst/>
          </a:prstGeom>
          <a:noFill/>
          <a:ln/>
        </p:spPr>
        <p:txBody>
          <a:bodyPr wrap="square" rtlCol="0" anchor="t"/>
          <a:lstStyle/>
          <a:p>
            <a:pPr marL="0" indent="0">
              <a:lnSpc>
                <a:spcPts val="2251"/>
              </a:lnSpc>
              <a:buNone/>
            </a:pPr>
            <a:r>
              <a:rPr lang="en-US" sz="1407" dirty="0">
                <a:solidFill>
                  <a:srgbClr val="EEEFF5"/>
                </a:solidFill>
                <a:latin typeface="Montserrat" pitchFamily="34" charset="0"/>
                <a:ea typeface="Montserrat" pitchFamily="34" charset="-122"/>
                <a:cs typeface="Montserrat" pitchFamily="34" charset="-120"/>
              </a:rPr>
              <a:t>Develop educational videos, articles, and social media content explaining the technology and its benefits.</a:t>
            </a:r>
            <a:endParaRPr lang="en-US" sz="1407" dirty="0"/>
          </a:p>
        </p:txBody>
      </p:sp>
      <p:sp>
        <p:nvSpPr>
          <p:cNvPr id="11" name="Shape 7"/>
          <p:cNvSpPr/>
          <p:nvPr/>
        </p:nvSpPr>
        <p:spPr>
          <a:xfrm>
            <a:off x="625435" y="3774519"/>
            <a:ext cx="402074" cy="402074"/>
          </a:xfrm>
          <a:prstGeom prst="roundRect">
            <a:avLst>
              <a:gd name="adj" fmla="val 26669"/>
            </a:avLst>
          </a:prstGeom>
          <a:solidFill>
            <a:srgbClr val="282C32"/>
          </a:solidFill>
          <a:ln/>
        </p:spPr>
        <p:txBody>
          <a:bodyPr/>
          <a:lstStyle/>
          <a:p>
            <a:endParaRPr lang="en-MY"/>
          </a:p>
        </p:txBody>
      </p:sp>
      <p:sp>
        <p:nvSpPr>
          <p:cNvPr id="12" name="Text 8"/>
          <p:cNvSpPr/>
          <p:nvPr/>
        </p:nvSpPr>
        <p:spPr>
          <a:xfrm>
            <a:off x="747474" y="3834408"/>
            <a:ext cx="157996" cy="282178"/>
          </a:xfrm>
          <a:prstGeom prst="rect">
            <a:avLst/>
          </a:prstGeom>
          <a:noFill/>
          <a:ln/>
        </p:spPr>
        <p:txBody>
          <a:bodyPr wrap="none" rtlCol="0" anchor="t"/>
          <a:lstStyle/>
          <a:p>
            <a:pPr marL="0" indent="0" algn="ctr">
              <a:lnSpc>
                <a:spcPts val="2222"/>
              </a:lnSpc>
              <a:buNone/>
            </a:pPr>
            <a:r>
              <a:rPr lang="en-US" sz="2222" b="1" dirty="0">
                <a:solidFill>
                  <a:srgbClr val="60A9FF"/>
                </a:solidFill>
                <a:latin typeface="Barlow" pitchFamily="34" charset="0"/>
                <a:ea typeface="Barlow" pitchFamily="34" charset="-122"/>
                <a:cs typeface="Barlow" pitchFamily="34" charset="-120"/>
              </a:rPr>
              <a:t>2</a:t>
            </a:r>
            <a:endParaRPr lang="en-US" sz="2222" dirty="0"/>
          </a:p>
        </p:txBody>
      </p:sp>
      <p:sp>
        <p:nvSpPr>
          <p:cNvPr id="13" name="Text 9"/>
          <p:cNvSpPr/>
          <p:nvPr/>
        </p:nvSpPr>
        <p:spPr>
          <a:xfrm>
            <a:off x="1206103" y="3774519"/>
            <a:ext cx="2364462" cy="293846"/>
          </a:xfrm>
          <a:prstGeom prst="rect">
            <a:avLst/>
          </a:prstGeom>
          <a:noFill/>
          <a:ln/>
        </p:spPr>
        <p:txBody>
          <a:bodyPr wrap="none" rtlCol="0" anchor="t"/>
          <a:lstStyle/>
          <a:p>
            <a:pPr marL="0" indent="0">
              <a:lnSpc>
                <a:spcPts val="2314"/>
              </a:lnSpc>
              <a:buNone/>
            </a:pPr>
            <a:r>
              <a:rPr lang="en-US" sz="1852" b="1" dirty="0">
                <a:solidFill>
                  <a:srgbClr val="60A9FF"/>
                </a:solidFill>
                <a:latin typeface="Barlow" pitchFamily="34" charset="0"/>
                <a:ea typeface="Barlow" pitchFamily="34" charset="-122"/>
                <a:cs typeface="Barlow" pitchFamily="34" charset="-120"/>
              </a:rPr>
              <a:t>Public Demonstrations</a:t>
            </a:r>
            <a:endParaRPr lang="en-US" sz="1852" dirty="0"/>
          </a:p>
        </p:txBody>
      </p:sp>
      <p:sp>
        <p:nvSpPr>
          <p:cNvPr id="14" name="Text 10"/>
          <p:cNvSpPr/>
          <p:nvPr/>
        </p:nvSpPr>
        <p:spPr>
          <a:xfrm>
            <a:off x="1206103" y="4175522"/>
            <a:ext cx="7312462" cy="571738"/>
          </a:xfrm>
          <a:prstGeom prst="rect">
            <a:avLst/>
          </a:prstGeom>
          <a:noFill/>
          <a:ln/>
        </p:spPr>
        <p:txBody>
          <a:bodyPr wrap="square" rtlCol="0" anchor="t"/>
          <a:lstStyle/>
          <a:p>
            <a:pPr marL="0" indent="0">
              <a:lnSpc>
                <a:spcPts val="2251"/>
              </a:lnSpc>
              <a:buNone/>
            </a:pPr>
            <a:r>
              <a:rPr lang="en-US" sz="1407" dirty="0">
                <a:solidFill>
                  <a:srgbClr val="EEEFF5"/>
                </a:solidFill>
                <a:latin typeface="Montserrat" pitchFamily="34" charset="0"/>
                <a:ea typeface="Montserrat" pitchFamily="34" charset="-122"/>
                <a:cs typeface="Montserrat" pitchFamily="34" charset="-120"/>
              </a:rPr>
              <a:t>Organize live demonstrations at events and festivals to showcase motion capture in action.</a:t>
            </a:r>
            <a:endParaRPr lang="en-US" sz="1407" dirty="0"/>
          </a:p>
        </p:txBody>
      </p:sp>
      <p:sp>
        <p:nvSpPr>
          <p:cNvPr id="15" name="Shape 11"/>
          <p:cNvSpPr/>
          <p:nvPr/>
        </p:nvSpPr>
        <p:spPr>
          <a:xfrm>
            <a:off x="625435" y="5126831"/>
            <a:ext cx="402074" cy="402074"/>
          </a:xfrm>
          <a:prstGeom prst="roundRect">
            <a:avLst>
              <a:gd name="adj" fmla="val 26669"/>
            </a:avLst>
          </a:prstGeom>
          <a:solidFill>
            <a:srgbClr val="282C32"/>
          </a:solidFill>
          <a:ln/>
        </p:spPr>
        <p:txBody>
          <a:bodyPr/>
          <a:lstStyle/>
          <a:p>
            <a:endParaRPr lang="en-MY"/>
          </a:p>
        </p:txBody>
      </p:sp>
      <p:sp>
        <p:nvSpPr>
          <p:cNvPr id="16" name="Text 12"/>
          <p:cNvSpPr/>
          <p:nvPr/>
        </p:nvSpPr>
        <p:spPr>
          <a:xfrm>
            <a:off x="750213" y="5186720"/>
            <a:ext cx="152400" cy="282178"/>
          </a:xfrm>
          <a:prstGeom prst="rect">
            <a:avLst/>
          </a:prstGeom>
          <a:noFill/>
          <a:ln/>
        </p:spPr>
        <p:txBody>
          <a:bodyPr wrap="none" rtlCol="0" anchor="t"/>
          <a:lstStyle/>
          <a:p>
            <a:pPr marL="0" indent="0" algn="ctr">
              <a:lnSpc>
                <a:spcPts val="2222"/>
              </a:lnSpc>
              <a:buNone/>
            </a:pPr>
            <a:r>
              <a:rPr lang="en-US" sz="2222" b="1" dirty="0">
                <a:solidFill>
                  <a:srgbClr val="60A9FF"/>
                </a:solidFill>
                <a:latin typeface="Barlow" pitchFamily="34" charset="0"/>
                <a:ea typeface="Barlow" pitchFamily="34" charset="-122"/>
                <a:cs typeface="Barlow" pitchFamily="34" charset="-120"/>
              </a:rPr>
              <a:t>3</a:t>
            </a:r>
            <a:endParaRPr lang="en-US" sz="2222" dirty="0"/>
          </a:p>
        </p:txBody>
      </p:sp>
      <p:sp>
        <p:nvSpPr>
          <p:cNvPr id="17" name="Text 13"/>
          <p:cNvSpPr/>
          <p:nvPr/>
        </p:nvSpPr>
        <p:spPr>
          <a:xfrm>
            <a:off x="1206103" y="5126831"/>
            <a:ext cx="2351365" cy="293846"/>
          </a:xfrm>
          <a:prstGeom prst="rect">
            <a:avLst/>
          </a:prstGeom>
          <a:noFill/>
          <a:ln/>
        </p:spPr>
        <p:txBody>
          <a:bodyPr wrap="none" rtlCol="0" anchor="t"/>
          <a:lstStyle/>
          <a:p>
            <a:pPr marL="0" indent="0">
              <a:lnSpc>
                <a:spcPts val="2314"/>
              </a:lnSpc>
              <a:buNone/>
            </a:pPr>
            <a:r>
              <a:rPr lang="en-US" sz="1852" b="1" dirty="0">
                <a:solidFill>
                  <a:srgbClr val="60A9FF"/>
                </a:solidFill>
                <a:latin typeface="Barlow" pitchFamily="34" charset="0"/>
                <a:ea typeface="Barlow" pitchFamily="34" charset="-122"/>
                <a:cs typeface="Barlow" pitchFamily="34" charset="-120"/>
              </a:rPr>
              <a:t>Interactive Exhibits</a:t>
            </a:r>
            <a:endParaRPr lang="en-US" sz="1852" dirty="0"/>
          </a:p>
        </p:txBody>
      </p:sp>
      <p:sp>
        <p:nvSpPr>
          <p:cNvPr id="18" name="Text 14"/>
          <p:cNvSpPr/>
          <p:nvPr/>
        </p:nvSpPr>
        <p:spPr>
          <a:xfrm>
            <a:off x="1206103" y="5527834"/>
            <a:ext cx="7312462" cy="571738"/>
          </a:xfrm>
          <a:prstGeom prst="rect">
            <a:avLst/>
          </a:prstGeom>
          <a:noFill/>
          <a:ln/>
        </p:spPr>
        <p:txBody>
          <a:bodyPr wrap="square" rtlCol="0" anchor="t"/>
          <a:lstStyle/>
          <a:p>
            <a:pPr marL="0" indent="0">
              <a:lnSpc>
                <a:spcPts val="2251"/>
              </a:lnSpc>
              <a:buNone/>
            </a:pPr>
            <a:r>
              <a:rPr lang="en-US" sz="1407" dirty="0">
                <a:solidFill>
                  <a:srgbClr val="EEEFF5"/>
                </a:solidFill>
                <a:latin typeface="Montserrat" pitchFamily="34" charset="0"/>
                <a:ea typeface="Montserrat" pitchFamily="34" charset="-122"/>
                <a:cs typeface="Montserrat" pitchFamily="34" charset="-120"/>
              </a:rPr>
              <a:t>Create interactive exhibits at museums and science centers to allow visitors to experience motion capture firsthand.</a:t>
            </a:r>
            <a:endParaRPr lang="en-US" sz="1407" dirty="0"/>
          </a:p>
        </p:txBody>
      </p:sp>
      <p:sp>
        <p:nvSpPr>
          <p:cNvPr id="19" name="Shape 15"/>
          <p:cNvSpPr/>
          <p:nvPr/>
        </p:nvSpPr>
        <p:spPr>
          <a:xfrm>
            <a:off x="625435" y="6479143"/>
            <a:ext cx="402074" cy="402074"/>
          </a:xfrm>
          <a:prstGeom prst="roundRect">
            <a:avLst>
              <a:gd name="adj" fmla="val 26669"/>
            </a:avLst>
          </a:prstGeom>
          <a:solidFill>
            <a:srgbClr val="282C32"/>
          </a:solidFill>
          <a:ln/>
        </p:spPr>
        <p:txBody>
          <a:bodyPr/>
          <a:lstStyle/>
          <a:p>
            <a:endParaRPr lang="en-MY"/>
          </a:p>
        </p:txBody>
      </p:sp>
      <p:sp>
        <p:nvSpPr>
          <p:cNvPr id="20" name="Text 16"/>
          <p:cNvSpPr/>
          <p:nvPr/>
        </p:nvSpPr>
        <p:spPr>
          <a:xfrm>
            <a:off x="741045" y="6539032"/>
            <a:ext cx="170736" cy="282178"/>
          </a:xfrm>
          <a:prstGeom prst="rect">
            <a:avLst/>
          </a:prstGeom>
          <a:noFill/>
          <a:ln/>
        </p:spPr>
        <p:txBody>
          <a:bodyPr wrap="none" rtlCol="0" anchor="t"/>
          <a:lstStyle/>
          <a:p>
            <a:pPr marL="0" indent="0" algn="ctr">
              <a:lnSpc>
                <a:spcPts val="2222"/>
              </a:lnSpc>
              <a:buNone/>
            </a:pPr>
            <a:r>
              <a:rPr lang="en-US" sz="2222" b="1" dirty="0">
                <a:solidFill>
                  <a:srgbClr val="60A9FF"/>
                </a:solidFill>
                <a:latin typeface="Barlow" pitchFamily="34" charset="0"/>
                <a:ea typeface="Barlow" pitchFamily="34" charset="-122"/>
                <a:cs typeface="Barlow" pitchFamily="34" charset="-120"/>
              </a:rPr>
              <a:t>4</a:t>
            </a:r>
            <a:endParaRPr lang="en-US" sz="2222" dirty="0"/>
          </a:p>
        </p:txBody>
      </p:sp>
      <p:sp>
        <p:nvSpPr>
          <p:cNvPr id="21" name="Text 17"/>
          <p:cNvSpPr/>
          <p:nvPr/>
        </p:nvSpPr>
        <p:spPr>
          <a:xfrm>
            <a:off x="1206103" y="6479143"/>
            <a:ext cx="2351365" cy="293846"/>
          </a:xfrm>
          <a:prstGeom prst="rect">
            <a:avLst/>
          </a:prstGeom>
          <a:noFill/>
          <a:ln/>
        </p:spPr>
        <p:txBody>
          <a:bodyPr wrap="none" rtlCol="0" anchor="t"/>
          <a:lstStyle/>
          <a:p>
            <a:pPr marL="0" indent="0">
              <a:lnSpc>
                <a:spcPts val="2314"/>
              </a:lnSpc>
              <a:buNone/>
            </a:pPr>
            <a:r>
              <a:rPr lang="en-US" sz="1852" b="1" dirty="0">
                <a:solidFill>
                  <a:srgbClr val="60A9FF"/>
                </a:solidFill>
                <a:latin typeface="Barlow" pitchFamily="34" charset="0"/>
                <a:ea typeface="Barlow" pitchFamily="34" charset="-122"/>
                <a:cs typeface="Barlow" pitchFamily="34" charset="-120"/>
              </a:rPr>
              <a:t>School Programs</a:t>
            </a:r>
            <a:endParaRPr lang="en-US" sz="1852" dirty="0"/>
          </a:p>
        </p:txBody>
      </p:sp>
      <p:sp>
        <p:nvSpPr>
          <p:cNvPr id="22" name="Text 18"/>
          <p:cNvSpPr/>
          <p:nvPr/>
        </p:nvSpPr>
        <p:spPr>
          <a:xfrm>
            <a:off x="1206103" y="6880146"/>
            <a:ext cx="7312462" cy="571738"/>
          </a:xfrm>
          <a:prstGeom prst="rect">
            <a:avLst/>
          </a:prstGeom>
          <a:noFill/>
          <a:ln/>
        </p:spPr>
        <p:txBody>
          <a:bodyPr wrap="square" rtlCol="0" anchor="t"/>
          <a:lstStyle/>
          <a:p>
            <a:pPr marL="0" indent="0">
              <a:lnSpc>
                <a:spcPts val="2251"/>
              </a:lnSpc>
              <a:buNone/>
            </a:pPr>
            <a:r>
              <a:rPr lang="en-US" sz="1407" dirty="0">
                <a:solidFill>
                  <a:srgbClr val="EEEFF5"/>
                </a:solidFill>
                <a:latin typeface="Montserrat" pitchFamily="34" charset="0"/>
                <a:ea typeface="Montserrat" pitchFamily="34" charset="-122"/>
                <a:cs typeface="Montserrat" pitchFamily="34" charset="-120"/>
              </a:rPr>
              <a:t>Partner with schools and educational institutions to introduce students to motion capture technology.</a:t>
            </a:r>
            <a:endParaRPr lang="en-US" sz="140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MY"/>
          </a:p>
        </p:txBody>
      </p:sp>
      <p:sp>
        <p:nvSpPr>
          <p:cNvPr id="3" name="Shape 1"/>
          <p:cNvSpPr/>
          <p:nvPr/>
        </p:nvSpPr>
        <p:spPr>
          <a:xfrm>
            <a:off x="0" y="0"/>
            <a:ext cx="14630400" cy="8229600"/>
          </a:xfrm>
          <a:prstGeom prst="rect">
            <a:avLst/>
          </a:prstGeom>
          <a:solidFill>
            <a:srgbClr val="282C32"/>
          </a:solidFill>
          <a:ln/>
        </p:spPr>
        <p:txBody>
          <a:bodyPr/>
          <a:lstStyle/>
          <a:p>
            <a:endParaRPr lang="en-MY"/>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886120"/>
            <a:ext cx="5054322" cy="6429079"/>
          </a:xfrm>
          <a:prstGeom prst="rect">
            <a:avLst/>
          </a:prstGeom>
        </p:spPr>
      </p:pic>
      <p:sp>
        <p:nvSpPr>
          <p:cNvPr id="6" name="Text 2"/>
          <p:cNvSpPr/>
          <p:nvPr/>
        </p:nvSpPr>
        <p:spPr>
          <a:xfrm>
            <a:off x="6091238" y="584597"/>
            <a:ext cx="7934325" cy="1137047"/>
          </a:xfrm>
          <a:prstGeom prst="rect">
            <a:avLst/>
          </a:prstGeom>
          <a:noFill/>
          <a:ln/>
        </p:spPr>
        <p:txBody>
          <a:bodyPr wrap="square" rtlCol="0" anchor="t"/>
          <a:lstStyle/>
          <a:p>
            <a:pPr marL="0" indent="0">
              <a:lnSpc>
                <a:spcPts val="4476"/>
              </a:lnSpc>
              <a:buNone/>
            </a:pPr>
            <a:r>
              <a:rPr lang="en-US" sz="3581" b="1" dirty="0">
                <a:solidFill>
                  <a:srgbClr val="60A9FF"/>
                </a:solidFill>
                <a:latin typeface="Barlow" pitchFamily="34" charset="0"/>
                <a:ea typeface="Barlow" pitchFamily="34" charset="-122"/>
                <a:cs typeface="Barlow" pitchFamily="34" charset="-120"/>
              </a:rPr>
              <a:t>Reaching Target Audiences: Marketing Strategies</a:t>
            </a:r>
            <a:endParaRPr lang="en-US" sz="3581" dirty="0"/>
          </a:p>
        </p:txBody>
      </p:sp>
      <p:sp>
        <p:nvSpPr>
          <p:cNvPr id="7" name="Shape 3"/>
          <p:cNvSpPr/>
          <p:nvPr/>
        </p:nvSpPr>
        <p:spPr>
          <a:xfrm>
            <a:off x="6091238" y="1980843"/>
            <a:ext cx="7934325" cy="1286470"/>
          </a:xfrm>
          <a:prstGeom prst="roundRect">
            <a:avLst>
              <a:gd name="adj" fmla="val 8060"/>
            </a:avLst>
          </a:prstGeom>
          <a:solidFill>
            <a:srgbClr val="282C32"/>
          </a:solidFill>
          <a:ln/>
        </p:spPr>
        <p:txBody>
          <a:bodyPr/>
          <a:lstStyle/>
          <a:p>
            <a:endParaRPr lang="en-MY"/>
          </a:p>
        </p:txBody>
      </p:sp>
      <p:sp>
        <p:nvSpPr>
          <p:cNvPr id="8" name="Text 4"/>
          <p:cNvSpPr/>
          <p:nvPr/>
        </p:nvSpPr>
        <p:spPr>
          <a:xfrm>
            <a:off x="6263997" y="2153603"/>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Targeted Advertising</a:t>
            </a:r>
            <a:endParaRPr lang="en-US" sz="1791" dirty="0"/>
          </a:p>
        </p:txBody>
      </p:sp>
      <p:sp>
        <p:nvSpPr>
          <p:cNvPr id="9" name="Text 5"/>
          <p:cNvSpPr/>
          <p:nvPr/>
        </p:nvSpPr>
        <p:spPr>
          <a:xfrm>
            <a:off x="6263997" y="2541389"/>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Reach specific audiences through online advertising platforms, focusing on gaming, film, and technology communities.</a:t>
            </a:r>
            <a:endParaRPr lang="en-US" sz="1361" dirty="0"/>
          </a:p>
        </p:txBody>
      </p:sp>
      <p:sp>
        <p:nvSpPr>
          <p:cNvPr id="10" name="Shape 6"/>
          <p:cNvSpPr/>
          <p:nvPr/>
        </p:nvSpPr>
        <p:spPr>
          <a:xfrm>
            <a:off x="6091238" y="3440073"/>
            <a:ext cx="7934325" cy="1286470"/>
          </a:xfrm>
          <a:prstGeom prst="roundRect">
            <a:avLst>
              <a:gd name="adj" fmla="val 8060"/>
            </a:avLst>
          </a:prstGeom>
          <a:solidFill>
            <a:srgbClr val="282C32"/>
          </a:solidFill>
          <a:ln/>
        </p:spPr>
        <p:txBody>
          <a:bodyPr/>
          <a:lstStyle/>
          <a:p>
            <a:endParaRPr lang="en-MY"/>
          </a:p>
        </p:txBody>
      </p:sp>
      <p:sp>
        <p:nvSpPr>
          <p:cNvPr id="11" name="Text 7"/>
          <p:cNvSpPr/>
          <p:nvPr/>
        </p:nvSpPr>
        <p:spPr>
          <a:xfrm>
            <a:off x="6263997" y="3612833"/>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Industry Events</a:t>
            </a:r>
            <a:endParaRPr lang="en-US" sz="1791" dirty="0"/>
          </a:p>
        </p:txBody>
      </p:sp>
      <p:sp>
        <p:nvSpPr>
          <p:cNvPr id="12" name="Text 8"/>
          <p:cNvSpPr/>
          <p:nvPr/>
        </p:nvSpPr>
        <p:spPr>
          <a:xfrm>
            <a:off x="6263997" y="4000619"/>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Attend industry conferences and trade shows to network and promote Summit Feature's services.</a:t>
            </a:r>
            <a:endParaRPr lang="en-US" sz="1361" dirty="0"/>
          </a:p>
        </p:txBody>
      </p:sp>
      <p:sp>
        <p:nvSpPr>
          <p:cNvPr id="13" name="Shape 9"/>
          <p:cNvSpPr/>
          <p:nvPr/>
        </p:nvSpPr>
        <p:spPr>
          <a:xfrm>
            <a:off x="6091238" y="4899303"/>
            <a:ext cx="7934325" cy="1286470"/>
          </a:xfrm>
          <a:prstGeom prst="roundRect">
            <a:avLst>
              <a:gd name="adj" fmla="val 8060"/>
            </a:avLst>
          </a:prstGeom>
          <a:solidFill>
            <a:srgbClr val="282C32"/>
          </a:solidFill>
          <a:ln/>
        </p:spPr>
        <p:txBody>
          <a:bodyPr/>
          <a:lstStyle/>
          <a:p>
            <a:endParaRPr lang="en-MY"/>
          </a:p>
        </p:txBody>
      </p:sp>
      <p:sp>
        <p:nvSpPr>
          <p:cNvPr id="14" name="Text 10"/>
          <p:cNvSpPr/>
          <p:nvPr/>
        </p:nvSpPr>
        <p:spPr>
          <a:xfrm>
            <a:off x="6263997" y="5072063"/>
            <a:ext cx="2273856"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Public Relations</a:t>
            </a:r>
            <a:endParaRPr lang="en-US" sz="1791" dirty="0"/>
          </a:p>
        </p:txBody>
      </p:sp>
      <p:sp>
        <p:nvSpPr>
          <p:cNvPr id="15" name="Text 11"/>
          <p:cNvSpPr/>
          <p:nvPr/>
        </p:nvSpPr>
        <p:spPr>
          <a:xfrm>
            <a:off x="6263997" y="5459849"/>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Develop press releases and media campaigns to highlight Summit Feature's expertise and innovative projects.</a:t>
            </a:r>
            <a:endParaRPr lang="en-US" sz="1361" dirty="0"/>
          </a:p>
        </p:txBody>
      </p:sp>
      <p:sp>
        <p:nvSpPr>
          <p:cNvPr id="16" name="Shape 12"/>
          <p:cNvSpPr/>
          <p:nvPr/>
        </p:nvSpPr>
        <p:spPr>
          <a:xfrm>
            <a:off x="6091238" y="6358533"/>
            <a:ext cx="7934325" cy="1286470"/>
          </a:xfrm>
          <a:prstGeom prst="roundRect">
            <a:avLst>
              <a:gd name="adj" fmla="val 8060"/>
            </a:avLst>
          </a:prstGeom>
          <a:solidFill>
            <a:srgbClr val="282C32"/>
          </a:solidFill>
          <a:ln/>
        </p:spPr>
        <p:txBody>
          <a:bodyPr/>
          <a:lstStyle/>
          <a:p>
            <a:endParaRPr lang="en-MY"/>
          </a:p>
        </p:txBody>
      </p:sp>
      <p:sp>
        <p:nvSpPr>
          <p:cNvPr id="17" name="Text 13"/>
          <p:cNvSpPr/>
          <p:nvPr/>
        </p:nvSpPr>
        <p:spPr>
          <a:xfrm>
            <a:off x="6263997" y="6531293"/>
            <a:ext cx="2579370" cy="284202"/>
          </a:xfrm>
          <a:prstGeom prst="rect">
            <a:avLst/>
          </a:prstGeom>
          <a:noFill/>
          <a:ln/>
        </p:spPr>
        <p:txBody>
          <a:bodyPr wrap="none" rtlCol="0" anchor="t"/>
          <a:lstStyle/>
          <a:p>
            <a:pPr marL="0" indent="0">
              <a:lnSpc>
                <a:spcPts val="2238"/>
              </a:lnSpc>
              <a:buNone/>
            </a:pPr>
            <a:r>
              <a:rPr lang="en-US" sz="1791" b="1" dirty="0">
                <a:solidFill>
                  <a:srgbClr val="60A9FF"/>
                </a:solidFill>
                <a:latin typeface="Barlow" pitchFamily="34" charset="0"/>
                <a:ea typeface="Barlow" pitchFamily="34" charset="-122"/>
                <a:cs typeface="Barlow" pitchFamily="34" charset="-120"/>
              </a:rPr>
              <a:t>Social Media Engagement</a:t>
            </a:r>
            <a:endParaRPr lang="en-US" sz="1791" dirty="0"/>
          </a:p>
        </p:txBody>
      </p:sp>
      <p:sp>
        <p:nvSpPr>
          <p:cNvPr id="18" name="Text 14"/>
          <p:cNvSpPr/>
          <p:nvPr/>
        </p:nvSpPr>
        <p:spPr>
          <a:xfrm>
            <a:off x="6263997" y="6919079"/>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Utilize social media platforms to share engaging content, behind-the-scenes glimpses, and industry insights.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MY"/>
          </a:p>
        </p:txBody>
      </p:sp>
      <p:sp>
        <p:nvSpPr>
          <p:cNvPr id="3" name="Shape 1"/>
          <p:cNvSpPr/>
          <p:nvPr/>
        </p:nvSpPr>
        <p:spPr>
          <a:xfrm>
            <a:off x="0" y="0"/>
            <a:ext cx="14630400" cy="8229600"/>
          </a:xfrm>
          <a:prstGeom prst="rect">
            <a:avLst/>
          </a:prstGeom>
          <a:solidFill>
            <a:srgbClr val="282C32"/>
          </a:solidFill>
          <a:ln/>
        </p:spPr>
        <p:txBody>
          <a:bodyPr/>
          <a:lstStyle/>
          <a:p>
            <a:endParaRPr lang="en-MY"/>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2"/>
          <p:cNvSpPr/>
          <p:nvPr/>
        </p:nvSpPr>
        <p:spPr>
          <a:xfrm>
            <a:off x="6350437" y="1818442"/>
            <a:ext cx="7415927" cy="1624251"/>
          </a:xfrm>
          <a:prstGeom prst="rect">
            <a:avLst/>
          </a:prstGeom>
          <a:noFill/>
          <a:ln/>
        </p:spPr>
        <p:txBody>
          <a:bodyPr wrap="square" rtlCol="0" anchor="t"/>
          <a:lstStyle/>
          <a:p>
            <a:pPr marL="0" indent="0">
              <a:lnSpc>
                <a:spcPts val="6395"/>
              </a:lnSpc>
              <a:buNone/>
            </a:pPr>
            <a:r>
              <a:rPr lang="en-US" sz="5116" b="1" dirty="0">
                <a:solidFill>
                  <a:srgbClr val="60A9FF"/>
                </a:solidFill>
                <a:latin typeface="Barlow" pitchFamily="34" charset="0"/>
                <a:ea typeface="Barlow" pitchFamily="34" charset="-122"/>
                <a:cs typeface="Barlow" pitchFamily="34" charset="-120"/>
              </a:rPr>
              <a:t>Collaborating with Industry Partners</a:t>
            </a:r>
            <a:endParaRPr lang="en-US" sz="5116" dirty="0"/>
          </a:p>
        </p:txBody>
      </p:sp>
      <p:sp>
        <p:nvSpPr>
          <p:cNvPr id="7" name="Text 3"/>
          <p:cNvSpPr/>
          <p:nvPr/>
        </p:nvSpPr>
        <p:spPr>
          <a:xfrm>
            <a:off x="6598206" y="3968710"/>
            <a:ext cx="1973937" cy="395049"/>
          </a:xfrm>
          <a:prstGeom prst="rect">
            <a:avLst/>
          </a:prstGeom>
          <a:noFill/>
          <a:ln/>
        </p:spPr>
        <p:txBody>
          <a:bodyPr wrap="non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Film Studios</a:t>
            </a:r>
            <a:endParaRPr lang="en-US" sz="1944" dirty="0"/>
          </a:p>
        </p:txBody>
      </p:sp>
      <p:sp>
        <p:nvSpPr>
          <p:cNvPr id="8" name="Text 4"/>
          <p:cNvSpPr/>
          <p:nvPr/>
        </p:nvSpPr>
        <p:spPr>
          <a:xfrm>
            <a:off x="9073396" y="3968710"/>
            <a:ext cx="197012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Game Developers</a:t>
            </a:r>
            <a:endParaRPr lang="en-US" sz="1944" dirty="0"/>
          </a:p>
        </p:txBody>
      </p:sp>
      <p:sp>
        <p:nvSpPr>
          <p:cNvPr id="9" name="Text 5"/>
          <p:cNvSpPr/>
          <p:nvPr/>
        </p:nvSpPr>
        <p:spPr>
          <a:xfrm>
            <a:off x="11544776" y="3968710"/>
            <a:ext cx="197393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Animation Studios</a:t>
            </a:r>
            <a:endParaRPr lang="en-US" sz="1944" dirty="0"/>
          </a:p>
        </p:txBody>
      </p:sp>
      <p:sp>
        <p:nvSpPr>
          <p:cNvPr id="10" name="Shape 6"/>
          <p:cNvSpPr/>
          <p:nvPr/>
        </p:nvSpPr>
        <p:spPr>
          <a:xfrm>
            <a:off x="6350437" y="4914543"/>
            <a:ext cx="7415093" cy="1496616"/>
          </a:xfrm>
          <a:prstGeom prst="rect">
            <a:avLst/>
          </a:prstGeom>
          <a:solidFill>
            <a:srgbClr val="60A9FF">
              <a:alpha val="5000"/>
            </a:srgbClr>
          </a:solidFill>
          <a:ln/>
        </p:spPr>
        <p:txBody>
          <a:bodyPr/>
          <a:lstStyle/>
          <a:p>
            <a:endParaRPr lang="en-MY"/>
          </a:p>
        </p:txBody>
      </p:sp>
      <p:sp>
        <p:nvSpPr>
          <p:cNvPr id="11" name="Text 7"/>
          <p:cNvSpPr/>
          <p:nvPr/>
        </p:nvSpPr>
        <p:spPr>
          <a:xfrm>
            <a:off x="6598206" y="5070277"/>
            <a:ext cx="197393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VR/AR Companies</a:t>
            </a:r>
            <a:endParaRPr lang="en-US" sz="1944" dirty="0"/>
          </a:p>
        </p:txBody>
      </p:sp>
      <p:sp>
        <p:nvSpPr>
          <p:cNvPr id="12" name="Text 8"/>
          <p:cNvSpPr/>
          <p:nvPr/>
        </p:nvSpPr>
        <p:spPr>
          <a:xfrm>
            <a:off x="9073396" y="5070277"/>
            <a:ext cx="1970127"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Technology Research Institutions</a:t>
            </a:r>
            <a:endParaRPr lang="en-US" sz="1944" dirty="0"/>
          </a:p>
        </p:txBody>
      </p:sp>
      <p:sp>
        <p:nvSpPr>
          <p:cNvPr id="13" name="Text 9"/>
          <p:cNvSpPr/>
          <p:nvPr/>
        </p:nvSpPr>
        <p:spPr>
          <a:xfrm>
            <a:off x="11544776" y="5070277"/>
            <a:ext cx="197393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Educational Institutions</a:t>
            </a:r>
            <a:endParaRPr lang="en-US" sz="1944" dirty="0"/>
          </a:p>
        </p:txBody>
      </p:sp>
      <p:pic>
        <p:nvPicPr>
          <p:cNvPr id="15" name="Picture 14">
            <a:extLst>
              <a:ext uri="{FF2B5EF4-FFF2-40B4-BE49-F238E27FC236}">
                <a16:creationId xmlns:a16="http://schemas.microsoft.com/office/drawing/2014/main" id="{00E686AD-242B-0A49-6BAB-7FD8B1F0F85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1681" y="150270"/>
            <a:ext cx="2963247" cy="1668172"/>
          </a:xfrm>
          <a:prstGeom prst="rect">
            <a:avLst/>
          </a:prstGeom>
          <a:noFill/>
        </p:spPr>
      </p:pic>
      <p:pic>
        <p:nvPicPr>
          <p:cNvPr id="16" name="Picture 15">
            <a:extLst>
              <a:ext uri="{FF2B5EF4-FFF2-40B4-BE49-F238E27FC236}">
                <a16:creationId xmlns:a16="http://schemas.microsoft.com/office/drawing/2014/main" id="{31F4B942-7D51-29E7-26E6-D2A823410B5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1681" y="2270463"/>
            <a:ext cx="2963247" cy="1667688"/>
          </a:xfrm>
          <a:prstGeom prst="rect">
            <a:avLst/>
          </a:prstGeom>
          <a:noFill/>
        </p:spPr>
      </p:pic>
      <p:pic>
        <p:nvPicPr>
          <p:cNvPr id="17" name="Picture 16">
            <a:extLst>
              <a:ext uri="{FF2B5EF4-FFF2-40B4-BE49-F238E27FC236}">
                <a16:creationId xmlns:a16="http://schemas.microsoft.com/office/drawing/2014/main" id="{9E4F45E4-0655-2F90-8F95-02D93D13B32B}"/>
              </a:ext>
            </a:extLst>
          </p:cNvPr>
          <p:cNvPicPr>
            <a:picLocks noChangeAspect="1"/>
          </p:cNvPicPr>
          <p:nvPr/>
        </p:nvPicPr>
        <p:blipFill>
          <a:blip r:embed="rId6"/>
          <a:stretch>
            <a:fillRect/>
          </a:stretch>
        </p:blipFill>
        <p:spPr>
          <a:xfrm>
            <a:off x="1231680" y="4412563"/>
            <a:ext cx="2963247" cy="1671312"/>
          </a:xfrm>
          <a:prstGeom prst="rect">
            <a:avLst/>
          </a:prstGeom>
        </p:spPr>
      </p:pic>
      <p:pic>
        <p:nvPicPr>
          <p:cNvPr id="18" name="Picture 17">
            <a:extLst>
              <a:ext uri="{FF2B5EF4-FFF2-40B4-BE49-F238E27FC236}">
                <a16:creationId xmlns:a16="http://schemas.microsoft.com/office/drawing/2014/main" id="{7FB5537F-9D16-A038-63EF-CDDBBDD708EF}"/>
              </a:ext>
            </a:extLst>
          </p:cNvPr>
          <p:cNvPicPr>
            <a:picLocks noChangeAspect="1"/>
          </p:cNvPicPr>
          <p:nvPr/>
        </p:nvPicPr>
        <p:blipFill>
          <a:blip r:embed="rId7"/>
          <a:stretch>
            <a:fillRect/>
          </a:stretch>
        </p:blipFill>
        <p:spPr>
          <a:xfrm>
            <a:off x="1231679" y="6411159"/>
            <a:ext cx="2963247" cy="16634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MY"/>
          </a:p>
        </p:txBody>
      </p:sp>
      <p:sp>
        <p:nvSpPr>
          <p:cNvPr id="3" name="Shape 1"/>
          <p:cNvSpPr/>
          <p:nvPr/>
        </p:nvSpPr>
        <p:spPr>
          <a:xfrm>
            <a:off x="0" y="0"/>
            <a:ext cx="14630400" cy="8229600"/>
          </a:xfrm>
          <a:prstGeom prst="rect">
            <a:avLst/>
          </a:prstGeom>
          <a:solidFill>
            <a:srgbClr val="282C32"/>
          </a:solidFill>
          <a:ln/>
        </p:spPr>
        <p:txBody>
          <a:bodyPr/>
          <a:lstStyle/>
          <a:p>
            <a:endParaRPr lang="en-MY"/>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03318" y="2711410"/>
            <a:ext cx="4967645" cy="2806779"/>
          </a:xfrm>
          <a:prstGeom prst="rect">
            <a:avLst/>
          </a:prstGeom>
        </p:spPr>
      </p:pic>
      <p:sp>
        <p:nvSpPr>
          <p:cNvPr id="6" name="Text 2"/>
          <p:cNvSpPr/>
          <p:nvPr/>
        </p:nvSpPr>
        <p:spPr>
          <a:xfrm>
            <a:off x="726162" y="786765"/>
            <a:ext cx="7691676" cy="1364933"/>
          </a:xfrm>
          <a:prstGeom prst="rect">
            <a:avLst/>
          </a:prstGeom>
          <a:noFill/>
          <a:ln/>
        </p:spPr>
        <p:txBody>
          <a:bodyPr wrap="square" rtlCol="0" anchor="t"/>
          <a:lstStyle/>
          <a:p>
            <a:pPr marL="0" indent="0">
              <a:lnSpc>
                <a:spcPts val="5375"/>
              </a:lnSpc>
              <a:buNone/>
            </a:pPr>
            <a:r>
              <a:rPr lang="en-US" sz="4300" b="1" dirty="0">
                <a:solidFill>
                  <a:srgbClr val="60A9FF"/>
                </a:solidFill>
                <a:latin typeface="Barlow" pitchFamily="34" charset="0"/>
                <a:ea typeface="Barlow" pitchFamily="34" charset="-122"/>
                <a:cs typeface="Barlow" pitchFamily="34" charset="-120"/>
              </a:rPr>
              <a:t>Driving Motion Capture Adoption</a:t>
            </a:r>
            <a:endParaRPr lang="en-US" sz="4300" dirty="0"/>
          </a:p>
        </p:txBody>
      </p:sp>
      <p:pic>
        <p:nvPicPr>
          <p:cNvPr id="7" name="Image 2" descr="preencoded.png"/>
          <p:cNvPicPr>
            <a:picLocks noChangeAspect="1"/>
          </p:cNvPicPr>
          <p:nvPr/>
        </p:nvPicPr>
        <p:blipFill>
          <a:blip r:embed="rId5"/>
          <a:stretch>
            <a:fillRect/>
          </a:stretch>
        </p:blipFill>
        <p:spPr>
          <a:xfrm>
            <a:off x="726162" y="2462927"/>
            <a:ext cx="1037392" cy="1659969"/>
          </a:xfrm>
          <a:prstGeom prst="rect">
            <a:avLst/>
          </a:prstGeom>
        </p:spPr>
      </p:pic>
      <p:sp>
        <p:nvSpPr>
          <p:cNvPr id="8" name="Text 3"/>
          <p:cNvSpPr/>
          <p:nvPr/>
        </p:nvSpPr>
        <p:spPr>
          <a:xfrm>
            <a:off x="2074783" y="2670334"/>
            <a:ext cx="2864168" cy="341233"/>
          </a:xfrm>
          <a:prstGeom prst="rect">
            <a:avLst/>
          </a:prstGeom>
          <a:noFill/>
          <a:ln/>
        </p:spPr>
        <p:txBody>
          <a:bodyPr wrap="none" rtlCol="0" anchor="t"/>
          <a:lstStyle/>
          <a:p>
            <a:pPr marL="0" indent="0" algn="l">
              <a:lnSpc>
                <a:spcPts val="2687"/>
              </a:lnSpc>
              <a:buNone/>
            </a:pPr>
            <a:r>
              <a:rPr lang="en-US" sz="2150" b="1" dirty="0">
                <a:solidFill>
                  <a:srgbClr val="60A9FF"/>
                </a:solidFill>
                <a:latin typeface="Barlow" pitchFamily="34" charset="0"/>
                <a:ea typeface="Barlow" pitchFamily="34" charset="-122"/>
                <a:cs typeface="Barlow" pitchFamily="34" charset="-120"/>
              </a:rPr>
              <a:t>Education &amp; Awareness</a:t>
            </a:r>
            <a:endParaRPr lang="en-US" sz="2150" dirty="0"/>
          </a:p>
        </p:txBody>
      </p:sp>
      <p:sp>
        <p:nvSpPr>
          <p:cNvPr id="9" name="Text 4"/>
          <p:cNvSpPr/>
          <p:nvPr/>
        </p:nvSpPr>
        <p:spPr>
          <a:xfrm>
            <a:off x="2074783" y="3135987"/>
            <a:ext cx="6343055" cy="663893"/>
          </a:xfrm>
          <a:prstGeom prst="rect">
            <a:avLst/>
          </a:prstGeom>
          <a:noFill/>
          <a:ln/>
        </p:spPr>
        <p:txBody>
          <a:bodyPr wrap="square" rtlCol="0" anchor="t"/>
          <a:lstStyle/>
          <a:p>
            <a:pPr marL="0" indent="0" algn="l">
              <a:lnSpc>
                <a:spcPts val="2614"/>
              </a:lnSpc>
              <a:buNone/>
            </a:pPr>
            <a:r>
              <a:rPr lang="en-US" sz="1634" dirty="0">
                <a:solidFill>
                  <a:srgbClr val="EEEFF5"/>
                </a:solidFill>
                <a:latin typeface="Montserrat" pitchFamily="34" charset="0"/>
                <a:ea typeface="Montserrat" pitchFamily="34" charset="-122"/>
                <a:cs typeface="Montserrat" pitchFamily="34" charset="-120"/>
              </a:rPr>
              <a:t>Educating the public about the capabilities and benefits of motion capture technology.</a:t>
            </a:r>
            <a:endParaRPr lang="en-US" sz="1634" dirty="0"/>
          </a:p>
        </p:txBody>
      </p:sp>
      <p:pic>
        <p:nvPicPr>
          <p:cNvPr id="10" name="Image 3" descr="preencoded.png"/>
          <p:cNvPicPr>
            <a:picLocks noChangeAspect="1"/>
          </p:cNvPicPr>
          <p:nvPr/>
        </p:nvPicPr>
        <p:blipFill>
          <a:blip r:embed="rId6"/>
          <a:stretch>
            <a:fillRect/>
          </a:stretch>
        </p:blipFill>
        <p:spPr>
          <a:xfrm>
            <a:off x="726162" y="4122896"/>
            <a:ext cx="1037392" cy="1659969"/>
          </a:xfrm>
          <a:prstGeom prst="rect">
            <a:avLst/>
          </a:prstGeom>
        </p:spPr>
      </p:pic>
      <p:sp>
        <p:nvSpPr>
          <p:cNvPr id="11" name="Text 5"/>
          <p:cNvSpPr/>
          <p:nvPr/>
        </p:nvSpPr>
        <p:spPr>
          <a:xfrm>
            <a:off x="2074783" y="4330303"/>
            <a:ext cx="2765108" cy="341233"/>
          </a:xfrm>
          <a:prstGeom prst="rect">
            <a:avLst/>
          </a:prstGeom>
          <a:noFill/>
          <a:ln/>
        </p:spPr>
        <p:txBody>
          <a:bodyPr wrap="none" rtlCol="0" anchor="t"/>
          <a:lstStyle/>
          <a:p>
            <a:pPr marL="0" indent="0" algn="l">
              <a:lnSpc>
                <a:spcPts val="2687"/>
              </a:lnSpc>
              <a:buNone/>
            </a:pPr>
            <a:r>
              <a:rPr lang="en-US" sz="2150" b="1" dirty="0">
                <a:solidFill>
                  <a:srgbClr val="60A9FF"/>
                </a:solidFill>
                <a:latin typeface="Barlow" pitchFamily="34" charset="0"/>
                <a:ea typeface="Barlow" pitchFamily="34" charset="-122"/>
                <a:cs typeface="Barlow" pitchFamily="34" charset="-120"/>
              </a:rPr>
              <a:t>Marketing &amp; Promotion</a:t>
            </a:r>
            <a:endParaRPr lang="en-US" sz="2150" dirty="0"/>
          </a:p>
        </p:txBody>
      </p:sp>
      <p:sp>
        <p:nvSpPr>
          <p:cNvPr id="12" name="Text 6"/>
          <p:cNvSpPr/>
          <p:nvPr/>
        </p:nvSpPr>
        <p:spPr>
          <a:xfrm>
            <a:off x="2074783" y="4795957"/>
            <a:ext cx="6343055" cy="663893"/>
          </a:xfrm>
          <a:prstGeom prst="rect">
            <a:avLst/>
          </a:prstGeom>
          <a:noFill/>
          <a:ln/>
        </p:spPr>
        <p:txBody>
          <a:bodyPr wrap="square" rtlCol="0" anchor="t"/>
          <a:lstStyle/>
          <a:p>
            <a:pPr marL="0" indent="0" algn="l">
              <a:lnSpc>
                <a:spcPts val="2614"/>
              </a:lnSpc>
              <a:buNone/>
            </a:pPr>
            <a:r>
              <a:rPr lang="en-US" sz="1634" dirty="0">
                <a:solidFill>
                  <a:srgbClr val="EEEFF5"/>
                </a:solidFill>
                <a:latin typeface="Montserrat" pitchFamily="34" charset="0"/>
                <a:ea typeface="Montserrat" pitchFamily="34" charset="-122"/>
                <a:cs typeface="Montserrat" pitchFamily="34" charset="-120"/>
              </a:rPr>
              <a:t>Reaching target audiences and showcasing Summit Feature's expertise through various marketing strategies.</a:t>
            </a:r>
            <a:endParaRPr lang="en-US" sz="1634" dirty="0"/>
          </a:p>
        </p:txBody>
      </p:sp>
      <p:pic>
        <p:nvPicPr>
          <p:cNvPr id="13" name="Image 4" descr="preencoded.png"/>
          <p:cNvPicPr>
            <a:picLocks noChangeAspect="1"/>
          </p:cNvPicPr>
          <p:nvPr/>
        </p:nvPicPr>
        <p:blipFill>
          <a:blip r:embed="rId7"/>
          <a:stretch>
            <a:fillRect/>
          </a:stretch>
        </p:blipFill>
        <p:spPr>
          <a:xfrm>
            <a:off x="726162" y="5782866"/>
            <a:ext cx="1037392" cy="1659969"/>
          </a:xfrm>
          <a:prstGeom prst="rect">
            <a:avLst/>
          </a:prstGeom>
        </p:spPr>
      </p:pic>
      <p:sp>
        <p:nvSpPr>
          <p:cNvPr id="14" name="Text 7"/>
          <p:cNvSpPr/>
          <p:nvPr/>
        </p:nvSpPr>
        <p:spPr>
          <a:xfrm>
            <a:off x="2074783" y="5990273"/>
            <a:ext cx="2730222" cy="341233"/>
          </a:xfrm>
          <a:prstGeom prst="rect">
            <a:avLst/>
          </a:prstGeom>
          <a:noFill/>
          <a:ln/>
        </p:spPr>
        <p:txBody>
          <a:bodyPr wrap="none" rtlCol="0" anchor="t"/>
          <a:lstStyle/>
          <a:p>
            <a:pPr marL="0" indent="0" algn="l">
              <a:lnSpc>
                <a:spcPts val="2687"/>
              </a:lnSpc>
              <a:buNone/>
            </a:pPr>
            <a:r>
              <a:rPr lang="en-US" sz="2150" b="1" dirty="0">
                <a:solidFill>
                  <a:srgbClr val="60A9FF"/>
                </a:solidFill>
                <a:latin typeface="Barlow" pitchFamily="34" charset="0"/>
                <a:ea typeface="Barlow" pitchFamily="34" charset="-122"/>
                <a:cs typeface="Barlow" pitchFamily="34" charset="-120"/>
              </a:rPr>
              <a:t>Industry Partnerships</a:t>
            </a:r>
            <a:endParaRPr lang="en-US" sz="2150" dirty="0"/>
          </a:p>
        </p:txBody>
      </p:sp>
      <p:sp>
        <p:nvSpPr>
          <p:cNvPr id="15" name="Text 8"/>
          <p:cNvSpPr/>
          <p:nvPr/>
        </p:nvSpPr>
        <p:spPr>
          <a:xfrm>
            <a:off x="2074783" y="6455926"/>
            <a:ext cx="6343055" cy="663893"/>
          </a:xfrm>
          <a:prstGeom prst="rect">
            <a:avLst/>
          </a:prstGeom>
          <a:noFill/>
          <a:ln/>
        </p:spPr>
        <p:txBody>
          <a:bodyPr wrap="square" rtlCol="0" anchor="t"/>
          <a:lstStyle/>
          <a:p>
            <a:pPr marL="0" indent="0" algn="l">
              <a:lnSpc>
                <a:spcPts val="2614"/>
              </a:lnSpc>
              <a:buNone/>
            </a:pPr>
            <a:r>
              <a:rPr lang="en-US" sz="1634" dirty="0">
                <a:solidFill>
                  <a:srgbClr val="EEEFF5"/>
                </a:solidFill>
                <a:latin typeface="Montserrat" pitchFamily="34" charset="0"/>
                <a:ea typeface="Montserrat" pitchFamily="34" charset="-122"/>
                <a:cs typeface="Montserrat" pitchFamily="34" charset="-120"/>
              </a:rPr>
              <a:t>Collaborating with industry partners to drive innovation and expand the use of motion capture.</a:t>
            </a:r>
            <a:endParaRPr lang="en-US" sz="163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537</Words>
  <Application>Microsoft Office PowerPoint</Application>
  <PresentationFormat>Custom</PresentationFormat>
  <Paragraphs>78</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Adobe Gothic Std B</vt: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Yong Hao</cp:lastModifiedBy>
  <cp:revision>2</cp:revision>
  <dcterms:created xsi:type="dcterms:W3CDTF">2024-07-07T01:00:07Z</dcterms:created>
  <dcterms:modified xsi:type="dcterms:W3CDTF">2024-07-07T01:59:12Z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2024-07-07T01:54:53Z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d9456839-3c0e-4343-93b3-051e9cc9033f</vt:lpwstr>
  </property>
  <property fmtid="{D5CDD505-2E9C-101B-9397-08002B2CF9AE}" pid="7" name="MSIP_Label_defa4170-0d19-0005-0004-bc88714345d2_ActionId">
    <vt:lpwstr>007ce1ad-88b2-4eab-8ff2-5a5e6eee8c7f</vt:lpwstr>
  </property>
  <property fmtid="{D5CDD505-2E9C-101B-9397-08002B2CF9AE}" pid="8" name="MSIP_Label_defa4170-0d19-0005-0004-bc88714345d2_ContentBits">
    <vt:lpwstr>0</vt:lpwstr>
  </property>
</Properties>
</file>